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423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9966960" y="365760"/>
            <a:ext cx="2011680" cy="2011680"/>
          </a:xfrm>
          <a:prstGeom prst="ellipse">
            <a:avLst/>
          </a:prstGeom>
          <a:solidFill>
            <a:srgbClr val="2D6C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Oval 3"/>
          <p:cNvSpPr/>
          <p:nvPr/>
        </p:nvSpPr>
        <p:spPr>
          <a:xfrm>
            <a:off x="10698480" y="1371600"/>
            <a:ext cx="1371600" cy="1371600"/>
          </a:xfrm>
          <a:prstGeom prst="ellipse">
            <a:avLst/>
          </a:prstGeom>
          <a:solidFill>
            <a:srgbClr val="26B4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9052560" y="5303520"/>
            <a:ext cx="2377440" cy="2377440"/>
          </a:xfrm>
          <a:prstGeom prst="ellipse">
            <a:avLst/>
          </a:prstGeom>
          <a:solidFill>
            <a:srgbClr val="7E5BB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685800"/>
            <a:ext cx="4114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26B4C4"/>
                </a:solidFill>
                <a:latin typeface="Aptos"/>
              </a:defRPr>
            </a:pPr>
            <a:r>
              <a:t>PPLG • KELAS X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1417320"/>
            <a:ext cx="813816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800" b="1">
                <a:solidFill>
                  <a:srgbClr val="FFFFFF"/>
                </a:solidFill>
                <a:latin typeface="Aptos"/>
              </a:defRPr>
            </a:pPr>
            <a:r>
              <a:t>SOFTWARE DEVELOPMENT</a:t>
            </a:r>
            <a:br/>
            <a:r>
              <a:t>LIFE CYCLE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7240" y="2834640"/>
            <a:ext cx="71323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0">
                <a:solidFill>
                  <a:srgbClr val="DCE6F5"/>
                </a:solidFill>
                <a:latin typeface="Aptos"/>
              </a:defRPr>
            </a:pPr>
            <a:r>
              <a:t>Modul Presentasi Siswa — Memahami proses pengembangan software dari ide sampai maintenance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77240" y="4069080"/>
            <a:ext cx="4480560" cy="347472"/>
          </a:xfrm>
          <a:prstGeom prst="roundRect">
            <a:avLst/>
          </a:prstGeom>
          <a:solidFill>
            <a:srgbClr val="2337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77240" y="4096512"/>
            <a:ext cx="448056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26B4C4"/>
                </a:solidFill>
                <a:latin typeface="Aptos"/>
              </a:defRPr>
            </a:pPr>
            <a:r>
              <a:t>12 Pertemuan • 15 Metode • Mini Project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" y="4983480"/>
            <a:ext cx="65836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1">
                <a:solidFill>
                  <a:srgbClr val="FFFFFF"/>
                </a:solidFill>
                <a:latin typeface="Aptos"/>
              </a:defRPr>
            </a:pPr>
            <a:r>
              <a:t>Dari Ide → Menjadi Software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F49D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94360" y="438912"/>
            <a:ext cx="109728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700" b="1">
                <a:solidFill>
                  <a:srgbClr val="14233D"/>
                </a:solidFill>
                <a:latin typeface="Aptos Display"/>
              </a:defRPr>
            </a:pPr>
            <a:r>
              <a:t>05–06 • PROTOTYPING &amp; SPIRAL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2648" y="987552"/>
            <a:ext cx="107899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50">
                <a:solidFill>
                  <a:srgbClr val="626D7D"/>
                </a:solidFill>
                <a:latin typeface="Aptos"/>
              </a:defRPr>
            </a:pPr>
            <a:r>
              <a:t>Dua metode yang kuat untuk kebutuhan yang belum pasti atau proyek berisiko.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85800" y="1417320"/>
            <a:ext cx="5257800" cy="4206240"/>
          </a:xfrm>
          <a:prstGeom prst="roundRect">
            <a:avLst/>
          </a:prstGeom>
          <a:solidFill>
            <a:srgbClr val="FFF4E1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685800" y="1417320"/>
            <a:ext cx="64008" cy="4206240"/>
          </a:xfrm>
          <a:prstGeom prst="rect">
            <a:avLst/>
          </a:prstGeom>
          <a:solidFill>
            <a:srgbClr val="F49D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86968" y="1581912"/>
            <a:ext cx="48920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14233D"/>
                </a:solidFill>
                <a:latin typeface="Aptos"/>
              </a:defRPr>
            </a:pPr>
            <a:r>
              <a:t>05 • PROTOTYPING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86968" y="1984248"/>
            <a:ext cx="4892040" cy="3520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232B38"/>
                </a:solidFill>
                <a:latin typeface="Aptos"/>
              </a:defRPr>
            </a:pPr>
            <a:r>
              <a:t>Kebutuhan → Prototype → Feedback → Perbaikan</a:t>
            </a:r>
            <a:br/>
            <a:br/>
            <a:r>
              <a:t>🎯 Fokus: memahami kebutuhan pengguna.</a:t>
            </a:r>
            <a:br/>
            <a:br/>
            <a:r>
              <a:t>Cocok ketika pengguna belum dapat menjelaskan aplikasi secara detail.</a:t>
            </a:r>
            <a:br/>
            <a:br/>
            <a:r>
              <a:t>Contoh: prototype aplikasi kantin diperlihatkan ke siswa dan guru.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263640" y="1417320"/>
            <a:ext cx="5257800" cy="4206240"/>
          </a:xfrm>
          <a:prstGeom prst="roundRect">
            <a:avLst/>
          </a:prstGeom>
          <a:solidFill>
            <a:srgbClr val="FCEAEA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6263640" y="1417320"/>
            <a:ext cx="64008" cy="4206240"/>
          </a:xfrm>
          <a:prstGeom prst="rect">
            <a:avLst/>
          </a:prstGeom>
          <a:solidFill>
            <a:srgbClr val="DE52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64807" y="1581912"/>
            <a:ext cx="48920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14233D"/>
                </a:solidFill>
                <a:latin typeface="Aptos"/>
              </a:defRPr>
            </a:pPr>
            <a:r>
              <a:t>06 • SPIRAL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64807" y="1984248"/>
            <a:ext cx="4892040" cy="3520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232B38"/>
                </a:solidFill>
                <a:latin typeface="Aptos"/>
              </a:defRPr>
            </a:pPr>
            <a:r>
              <a:t>Planning → Analisis Risiko → Development → Evaluasi</a:t>
            </a:r>
            <a:br/>
            <a:br/>
            <a:r>
              <a:t>🎯 Fokus: manajemen risiko.</a:t>
            </a:r>
            <a:br/>
            <a:br/>
            <a:r>
              <a:t>Cocok untuk proyek besar/kompleks dengan risiko tinggi.</a:t>
            </a:r>
            <a:br/>
            <a:br/>
            <a:r>
              <a:t>Contoh risiko: keamanan, biaya, integrasi, teknologi.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881360" y="6446520"/>
            <a:ext cx="685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626D7D"/>
                </a:solidFill>
                <a:latin typeface="Aptos"/>
              </a:defRPr>
            </a:pPr>
            <a: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2D6C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94360" y="438912"/>
            <a:ext cx="109728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700" b="1">
                <a:solidFill>
                  <a:srgbClr val="14233D"/>
                </a:solidFill>
                <a:latin typeface="Aptos Display"/>
              </a:defRPr>
            </a:pPr>
            <a:r>
              <a:t>07–08 • RAD &amp; AGILE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2648" y="987552"/>
            <a:ext cx="107899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50">
                <a:solidFill>
                  <a:srgbClr val="626D7D"/>
                </a:solidFill>
                <a:latin typeface="Aptos"/>
              </a:defRPr>
            </a:pPr>
            <a:r>
              <a:t>Cepat, kolaboratif, dan responsif terhadap perubahan.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85800" y="1508760"/>
            <a:ext cx="5257800" cy="4114800"/>
          </a:xfrm>
          <a:prstGeom prst="roundRect">
            <a:avLst/>
          </a:prstGeom>
          <a:solidFill>
            <a:srgbClr val="E8F0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685800" y="1508760"/>
            <a:ext cx="64008" cy="4114800"/>
          </a:xfrm>
          <a:prstGeom prst="rect">
            <a:avLst/>
          </a:prstGeom>
          <a:solidFill>
            <a:srgbClr val="2D6C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86968" y="1673351"/>
            <a:ext cx="48920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14233D"/>
                </a:solidFill>
                <a:latin typeface="Aptos"/>
              </a:defRPr>
            </a:pPr>
            <a:r>
              <a:t>07 • RAD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86968" y="2075688"/>
            <a:ext cx="4892040" cy="3429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232B38"/>
                </a:solidFill>
                <a:latin typeface="Aptos"/>
              </a:defRPr>
            </a:pPr>
            <a:r>
              <a:t>Rapid Application Development</a:t>
            </a:r>
            <a:br/>
            <a:br/>
            <a:r>
              <a:t>🎯 Fokus: kecepatan pengembangan.</a:t>
            </a:r>
            <a:br/>
            <a:br/>
            <a:r>
              <a:t>• User Design</a:t>
            </a:r>
            <a:br/>
            <a:r>
              <a:t>• Construction</a:t>
            </a:r>
            <a:br/>
            <a:r>
              <a:t>• Feedback</a:t>
            </a:r>
            <a:br/>
            <a:r>
              <a:t>• Deployment</a:t>
            </a:r>
            <a:br/>
            <a:br/>
            <a:r>
              <a:t>Cocok untuk aplikasi tertentu yang perlu dibuat cepat.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263640" y="1508760"/>
            <a:ext cx="5257800" cy="4114800"/>
          </a:xfrm>
          <a:prstGeom prst="roundRect">
            <a:avLst/>
          </a:prstGeom>
          <a:solidFill>
            <a:srgbClr val="E7F8E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6263640" y="1508760"/>
            <a:ext cx="64008" cy="4114800"/>
          </a:xfrm>
          <a:prstGeom prst="rect">
            <a:avLst/>
          </a:prstGeom>
          <a:solidFill>
            <a:srgbClr val="36AA7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64807" y="1673351"/>
            <a:ext cx="48920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14233D"/>
                </a:solidFill>
                <a:latin typeface="Aptos"/>
              </a:defRPr>
            </a:pPr>
            <a:r>
              <a:t>08 • AGILE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64807" y="2075688"/>
            <a:ext cx="4892040" cy="3429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232B38"/>
                </a:solidFill>
                <a:latin typeface="Aptos"/>
              </a:defRPr>
            </a:pPr>
            <a:r>
              <a:t>🎯 Fokus: fleksibilitas &amp; feedback.</a:t>
            </a:r>
            <a:br/>
            <a:br/>
            <a:r>
              <a:t>Plan → Build → Test → Feedback → Improve ↺</a:t>
            </a:r>
            <a:br/>
            <a:br/>
            <a:r>
              <a:t>Kebutuhan boleh berubah sepanjang proyek.</a:t>
            </a:r>
            <a:br/>
            <a:br/>
            <a:r>
              <a:t>Agile adalah pendekatan; Scrum, XP, dan Kanban adalah contoh framework/praktik yang berkaitan dengan Agile.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881360" y="6446520"/>
            <a:ext cx="685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626D7D"/>
                </a:solidFill>
                <a:latin typeface="Aptos"/>
              </a:defRPr>
            </a:pPr>
            <a: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7E5BB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94360" y="438912"/>
            <a:ext cx="109728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700" b="1">
                <a:solidFill>
                  <a:srgbClr val="14233D"/>
                </a:solidFill>
                <a:latin typeface="Aptos Display"/>
              </a:defRPr>
            </a:pPr>
            <a:r>
              <a:t>09–10 • SCRUM &amp; EXTREME PROGRAMMING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2648" y="987552"/>
            <a:ext cx="107899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50">
                <a:solidFill>
                  <a:srgbClr val="626D7D"/>
                </a:solidFill>
                <a:latin typeface="Aptos"/>
              </a:defRPr>
            </a:pPr>
            <a:r>
              <a:t>Dua pendekatan Agile yang sering ditemui di dunia kerja.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85800" y="1417320"/>
            <a:ext cx="5257800" cy="4251960"/>
          </a:xfrm>
          <a:prstGeom prst="roundRect">
            <a:avLst/>
          </a:prstGeom>
          <a:solidFill>
            <a:srgbClr val="F1EBFA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685800" y="1417320"/>
            <a:ext cx="64008" cy="4251960"/>
          </a:xfrm>
          <a:prstGeom prst="rect">
            <a:avLst/>
          </a:prstGeom>
          <a:solidFill>
            <a:srgbClr val="7E5BB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86968" y="1581912"/>
            <a:ext cx="48920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14233D"/>
                </a:solidFill>
                <a:latin typeface="Aptos"/>
              </a:defRPr>
            </a:pPr>
            <a:r>
              <a:t>09 • SCRUM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86968" y="1984248"/>
            <a:ext cx="4892040" cy="3566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232B38"/>
                </a:solidFill>
                <a:latin typeface="Aptos"/>
              </a:defRPr>
            </a:pPr>
            <a:r>
              <a:t>Peran:</a:t>
            </a:r>
            <a:br/>
            <a:r>
              <a:t>• Product Owner</a:t>
            </a:r>
            <a:br/>
            <a:r>
              <a:t>• Scrum Master</a:t>
            </a:r>
            <a:br/>
            <a:r>
              <a:t>• Developers</a:t>
            </a:r>
            <a:br/>
            <a:br/>
            <a:r>
              <a:t>Istilah:</a:t>
            </a:r>
            <a:br/>
            <a:r>
              <a:t>• Product Backlog</a:t>
            </a:r>
            <a:br/>
            <a:r>
              <a:t>• Sprint</a:t>
            </a:r>
            <a:br/>
            <a:r>
              <a:t>• Daily Scrum</a:t>
            </a:r>
            <a:br/>
            <a:r>
              <a:t>• Review</a:t>
            </a:r>
            <a:br/>
            <a:r>
              <a:t>• Retrospective</a:t>
            </a:r>
            <a:br/>
            <a:br/>
            <a:r>
              <a:t>🎯 Kata kunci: SPRINT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263640" y="1417320"/>
            <a:ext cx="5257800" cy="4251960"/>
          </a:xfrm>
          <a:prstGeom prst="roundRect">
            <a:avLst/>
          </a:prstGeom>
          <a:solidFill>
            <a:srgbClr val="FFF4E1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6263640" y="1417320"/>
            <a:ext cx="64008" cy="4251960"/>
          </a:xfrm>
          <a:prstGeom prst="rect">
            <a:avLst/>
          </a:prstGeom>
          <a:solidFill>
            <a:srgbClr val="F49D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64807" y="1581912"/>
            <a:ext cx="48920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14233D"/>
                </a:solidFill>
                <a:latin typeface="Aptos"/>
              </a:defRPr>
            </a:pPr>
            <a:r>
              <a:t>10 • XP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64807" y="1984248"/>
            <a:ext cx="4892040" cy="3566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232B38"/>
                </a:solidFill>
                <a:latin typeface="Aptos"/>
              </a:defRPr>
            </a:pPr>
            <a:r>
              <a:t>Extreme Programming</a:t>
            </a:r>
            <a:br/>
            <a:br/>
            <a:r>
              <a:t>Praktik utama:</a:t>
            </a:r>
            <a:br/>
            <a:r>
              <a:t>• Pair Programming</a:t>
            </a:r>
            <a:br/>
            <a:r>
              <a:t>• TDD</a:t>
            </a:r>
            <a:br/>
            <a:r>
              <a:t>• Refactoring</a:t>
            </a:r>
            <a:br/>
            <a:r>
              <a:t>• Continuous Integration</a:t>
            </a:r>
            <a:br/>
            <a:r>
              <a:t>• Small Releases</a:t>
            </a:r>
            <a:br/>
            <a:br/>
            <a:r>
              <a:t>🎯 Kata kunci: kualitas kode &amp; feedback cepat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881360" y="6446520"/>
            <a:ext cx="685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626D7D"/>
                </a:solidFill>
                <a:latin typeface="Aptos"/>
              </a:defRPr>
            </a:pPr>
            <a:r>
              <a:t>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26B4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94360" y="438912"/>
            <a:ext cx="109728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700" b="1">
                <a:solidFill>
                  <a:srgbClr val="14233D"/>
                </a:solidFill>
                <a:latin typeface="Aptos Display"/>
              </a:defRPr>
            </a:pPr>
            <a:r>
              <a:t>11–12 • KANBAN &amp; DEVOPS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2648" y="987552"/>
            <a:ext cx="107899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50">
                <a:solidFill>
                  <a:srgbClr val="626D7D"/>
                </a:solidFill>
                <a:latin typeface="Aptos"/>
              </a:defRPr>
            </a:pPr>
            <a:r>
              <a:t>Visualisasi pekerjaan dan otomatisasi delivery.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7240" y="1325880"/>
            <a:ext cx="27432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26B4C4"/>
                </a:solidFill>
                <a:latin typeface="Aptos"/>
              </a:defRPr>
            </a:pPr>
            <a:r>
              <a:t>KANBAN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1874519"/>
            <a:ext cx="1325880" cy="2468880"/>
          </a:xfrm>
          <a:prstGeom prst="roundRect">
            <a:avLst/>
          </a:prstGeom>
          <a:solidFill>
            <a:srgbClr val="FFFFFF"/>
          </a:solidFill>
          <a:ln>
            <a:solidFill>
              <a:srgbClr val="2D6C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31520" y="2057400"/>
            <a:ext cx="13258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2D6CDF"/>
                </a:solidFill>
                <a:latin typeface="Aptos"/>
              </a:defRPr>
            </a:pPr>
            <a:r>
              <a:t>TO DO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2651760"/>
            <a:ext cx="10515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232B38"/>
                </a:solidFill>
                <a:latin typeface="Aptos"/>
              </a:defRPr>
            </a:pPr>
            <a:r>
              <a:t>Login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240280" y="1874519"/>
            <a:ext cx="1325880" cy="2468880"/>
          </a:xfrm>
          <a:prstGeom prst="roundRect">
            <a:avLst/>
          </a:prstGeom>
          <a:solidFill>
            <a:srgbClr val="FFFFFF"/>
          </a:solidFill>
          <a:ln>
            <a:solidFill>
              <a:srgbClr val="F49D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2240280" y="2057400"/>
            <a:ext cx="13258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F49D3A"/>
                </a:solidFill>
                <a:latin typeface="Aptos"/>
              </a:defRPr>
            </a:pPr>
            <a:r>
              <a:t>DOING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77440" y="2651760"/>
            <a:ext cx="10515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232B38"/>
                </a:solidFill>
                <a:latin typeface="Aptos"/>
              </a:defRPr>
            </a:pPr>
            <a:r>
              <a:t>Database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749039" y="1874519"/>
            <a:ext cx="1325880" cy="2468880"/>
          </a:xfrm>
          <a:prstGeom prst="roundRect">
            <a:avLst/>
          </a:prstGeom>
          <a:solidFill>
            <a:srgbClr val="FFFFFF"/>
          </a:solidFill>
          <a:ln>
            <a:solidFill>
              <a:srgbClr val="36AA7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3749039" y="2057400"/>
            <a:ext cx="13258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36AA71"/>
                </a:solidFill>
                <a:latin typeface="Aptos"/>
              </a:defRPr>
            </a:pPr>
            <a:r>
              <a:t>DONE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86200" y="2651760"/>
            <a:ext cx="10515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232B38"/>
                </a:solidFill>
                <a:latin typeface="Aptos"/>
              </a:defRPr>
            </a:pPr>
            <a:r>
              <a:t>Laporan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394960" y="1417320"/>
            <a:ext cx="5989320" cy="4206240"/>
          </a:xfrm>
          <a:prstGeom prst="roundRect">
            <a:avLst/>
          </a:prstGeom>
          <a:solidFill>
            <a:srgbClr val="E8F0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5394960" y="1417320"/>
            <a:ext cx="64008" cy="4206240"/>
          </a:xfrm>
          <a:prstGeom prst="rect">
            <a:avLst/>
          </a:prstGeom>
          <a:solidFill>
            <a:srgbClr val="2D6C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596128" y="1581912"/>
            <a:ext cx="5623559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14233D"/>
                </a:solidFill>
                <a:latin typeface="Aptos"/>
              </a:defRPr>
            </a:pPr>
            <a:r>
              <a:t>12 • DEVOPS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596128" y="1984248"/>
            <a:ext cx="5623559" cy="3520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232B38"/>
                </a:solidFill>
                <a:latin typeface="Aptos"/>
              </a:defRPr>
            </a:pPr>
            <a:r>
              <a:t>Development + Operations</a:t>
            </a:r>
            <a:br/>
            <a:br/>
            <a:r>
              <a:t>Plan → Code → Build → Test → Release → Deploy → Monitor → Feedback</a:t>
            </a:r>
            <a:br/>
            <a:br/>
            <a:r>
              <a:t>🎯 Fokus: automation, CI/CD, delivery cepat, monitoring.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1097280" y="4892040"/>
            <a:ext cx="3017520" cy="347472"/>
          </a:xfrm>
          <a:prstGeom prst="roundRect">
            <a:avLst/>
          </a:prstGeom>
          <a:solidFill>
            <a:srgbClr val="E7F8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097280" y="4919472"/>
            <a:ext cx="30175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36AA71"/>
                </a:solidFill>
                <a:latin typeface="Aptos"/>
              </a:defRPr>
            </a:pPr>
            <a:r>
              <a:t>Kanban = visual workflow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881360" y="6446520"/>
            <a:ext cx="685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626D7D"/>
                </a:solidFill>
                <a:latin typeface="Aptos"/>
              </a:defRPr>
            </a:pPr>
            <a:r>
              <a:t>13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DE52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94360" y="438912"/>
            <a:ext cx="109728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700" b="1">
                <a:solidFill>
                  <a:srgbClr val="14233D"/>
                </a:solidFill>
                <a:latin typeface="Aptos Display"/>
              </a:defRPr>
            </a:pPr>
            <a:r>
              <a:t>13–15 • BIG BANG, FOUNTAIN &amp; RUP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2648" y="987552"/>
            <a:ext cx="107899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50">
                <a:solidFill>
                  <a:srgbClr val="626D7D"/>
                </a:solidFill>
                <a:latin typeface="Aptos"/>
              </a:defRPr>
            </a:pPr>
            <a:r>
              <a:t>Tiga metode terakhir: eksperimen, aktivitas tumpang tindih, dan proses iteratif terstruktur.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2920" y="1371600"/>
            <a:ext cx="3657600" cy="4297680"/>
          </a:xfrm>
          <a:prstGeom prst="roundRect">
            <a:avLst/>
          </a:prstGeom>
          <a:solidFill>
            <a:srgbClr val="FCEAEA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02920" y="1371600"/>
            <a:ext cx="64008" cy="4297680"/>
          </a:xfrm>
          <a:prstGeom prst="rect">
            <a:avLst/>
          </a:prstGeom>
          <a:solidFill>
            <a:srgbClr val="DE52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04088" y="1536192"/>
            <a:ext cx="32918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700" b="1">
                <a:solidFill>
                  <a:srgbClr val="14233D"/>
                </a:solidFill>
                <a:latin typeface="Aptos"/>
              </a:defRPr>
            </a:pPr>
            <a:r>
              <a:t>13 • BIG BANG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4088" y="1938528"/>
            <a:ext cx="3291840" cy="3611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232B38"/>
                </a:solidFill>
                <a:latin typeface="Aptos"/>
              </a:defRPr>
            </a:pPr>
            <a:r>
              <a:t>Ide → Coding → Testing</a:t>
            </a:r>
            <a:br/>
            <a:br/>
            <a:r>
              <a:t>👍 Sederhana untuk eksperimen kecil.</a:t>
            </a:r>
            <a:br/>
            <a:br/>
            <a:r>
              <a:t>⚠️ Risiko tinggi untuk proyek besar.</a:t>
            </a:r>
            <a:br/>
            <a:br/>
            <a:r>
              <a:t>Kata kunci: eksperimen.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270248" y="1371600"/>
            <a:ext cx="3657600" cy="4297680"/>
          </a:xfrm>
          <a:prstGeom prst="roundRect">
            <a:avLst/>
          </a:prstGeom>
          <a:solidFill>
            <a:srgbClr val="E8F0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4270248" y="1371600"/>
            <a:ext cx="64008" cy="4297680"/>
          </a:xfrm>
          <a:prstGeom prst="rect">
            <a:avLst/>
          </a:prstGeom>
          <a:solidFill>
            <a:srgbClr val="26B4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471416" y="1536192"/>
            <a:ext cx="32918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700" b="1">
                <a:solidFill>
                  <a:srgbClr val="14233D"/>
                </a:solidFill>
                <a:latin typeface="Aptos"/>
              </a:defRPr>
            </a:pPr>
            <a:r>
              <a:t>14 • FOUNTAIN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71416" y="1938528"/>
            <a:ext cx="3291840" cy="3611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232B38"/>
                </a:solidFill>
                <a:latin typeface="Aptos"/>
              </a:defRPr>
            </a:pPr>
            <a:r>
              <a:t>Aktivitas dapat tumpang tindih.</a:t>
            </a:r>
            <a:br/>
            <a:br/>
            <a:r>
              <a:t>Analysis ↔ Design ↔ Coding ↔ Testing</a:t>
            </a:r>
            <a:br/>
            <a:br/>
            <a:r>
              <a:t>Lebih fleksibel daripada alur yang sangat berurutan.</a:t>
            </a:r>
            <a:br/>
            <a:br/>
            <a:r>
              <a:t>Kata kunci: overlap.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037575" y="1371600"/>
            <a:ext cx="3657600" cy="4297680"/>
          </a:xfrm>
          <a:prstGeom prst="roundRect">
            <a:avLst/>
          </a:prstGeom>
          <a:solidFill>
            <a:srgbClr val="F1EBFA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8037575" y="1371600"/>
            <a:ext cx="64008" cy="4297680"/>
          </a:xfrm>
          <a:prstGeom prst="rect">
            <a:avLst/>
          </a:prstGeom>
          <a:solidFill>
            <a:srgbClr val="7E5BB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238744" y="1536192"/>
            <a:ext cx="32918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700" b="1">
                <a:solidFill>
                  <a:srgbClr val="14233D"/>
                </a:solidFill>
                <a:latin typeface="Aptos"/>
              </a:defRPr>
            </a:pPr>
            <a:r>
              <a:t>15 • RUP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38744" y="1938528"/>
            <a:ext cx="3291840" cy="3611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232B38"/>
                </a:solidFill>
                <a:latin typeface="Aptos"/>
              </a:defRPr>
            </a:pPr>
            <a:r>
              <a:t>4 fase:</a:t>
            </a:r>
            <a:br/>
            <a:r>
              <a:t>1. Inception</a:t>
            </a:r>
            <a:br/>
            <a:r>
              <a:t>2. Elaboration</a:t>
            </a:r>
            <a:br/>
            <a:r>
              <a:t>3. Construction</a:t>
            </a:r>
            <a:br/>
            <a:r>
              <a:t>4. Transition</a:t>
            </a:r>
            <a:br/>
            <a:br/>
            <a:r>
              <a:t>Kata kunci: iteratif + arsitektur.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881360" y="6446520"/>
            <a:ext cx="685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626D7D"/>
                </a:solidFill>
                <a:latin typeface="Aptos"/>
              </a:defRPr>
            </a:pPr>
            <a:r>
              <a:t>14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F49D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94360" y="438912"/>
            <a:ext cx="109728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700" b="1">
                <a:solidFill>
                  <a:srgbClr val="14233D"/>
                </a:solidFill>
                <a:latin typeface="Aptos Display"/>
              </a:defRPr>
            </a:pPr>
            <a:r>
              <a:t>📊 Perbandingan 15 Metode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2648" y="987552"/>
            <a:ext cx="107899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50">
                <a:solidFill>
                  <a:srgbClr val="626D7D"/>
                </a:solidFill>
                <a:latin typeface="Aptos"/>
              </a:defRPr>
            </a:pPr>
            <a:r>
              <a:t>Gunakan tabel ini sebagai peta cepat saat memilih metode.</a:t>
            </a:r>
          </a:p>
        </p:txBody>
      </p:sp>
      <p:sp>
        <p:nvSpPr>
          <p:cNvPr id="6" name="Rectangle 5"/>
          <p:cNvSpPr/>
          <p:nvPr/>
        </p:nvSpPr>
        <p:spPr>
          <a:xfrm>
            <a:off x="594360" y="1325880"/>
            <a:ext cx="2194560" cy="411480"/>
          </a:xfrm>
          <a:prstGeom prst="rect">
            <a:avLst/>
          </a:prstGeom>
          <a:solidFill>
            <a:srgbClr val="1423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94360" y="1426464"/>
            <a:ext cx="219456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FFFFFF"/>
                </a:solidFill>
                <a:latin typeface="Aptos"/>
              </a:defRPr>
            </a:pPr>
            <a:r>
              <a:t>Metode</a:t>
            </a:r>
          </a:p>
        </p:txBody>
      </p:sp>
      <p:sp>
        <p:nvSpPr>
          <p:cNvPr id="8" name="Rectangle 7"/>
          <p:cNvSpPr/>
          <p:nvPr/>
        </p:nvSpPr>
        <p:spPr>
          <a:xfrm>
            <a:off x="2926080" y="1325880"/>
            <a:ext cx="4663440" cy="411480"/>
          </a:xfrm>
          <a:prstGeom prst="rect">
            <a:avLst/>
          </a:prstGeom>
          <a:solidFill>
            <a:srgbClr val="1423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926080" y="1426464"/>
            <a:ext cx="466344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FFFFFF"/>
                </a:solidFill>
                <a:latin typeface="Aptos"/>
              </a:defRPr>
            </a:pPr>
            <a:r>
              <a:t>Fokus</a:t>
            </a:r>
          </a:p>
        </p:txBody>
      </p:sp>
      <p:sp>
        <p:nvSpPr>
          <p:cNvPr id="10" name="Rectangle 9"/>
          <p:cNvSpPr/>
          <p:nvPr/>
        </p:nvSpPr>
        <p:spPr>
          <a:xfrm>
            <a:off x="7680960" y="1325880"/>
            <a:ext cx="3840480" cy="411480"/>
          </a:xfrm>
          <a:prstGeom prst="rect">
            <a:avLst/>
          </a:prstGeom>
          <a:solidFill>
            <a:srgbClr val="1423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680960" y="1426464"/>
            <a:ext cx="384048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FFFFFF"/>
                </a:solidFill>
                <a:latin typeface="Aptos"/>
              </a:defRPr>
            </a:pPr>
            <a:r>
              <a:t>Fleksibilitas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94360" y="1737360"/>
            <a:ext cx="2194560" cy="283464"/>
          </a:xfrm>
          <a:prstGeom prst="rect">
            <a:avLst/>
          </a:prstGeom>
          <a:solidFill>
            <a:srgbClr val="FFFFFF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30936" y="1787651"/>
            <a:ext cx="212140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1">
                <a:solidFill>
                  <a:srgbClr val="232B38"/>
                </a:solidFill>
                <a:latin typeface="Aptos"/>
              </a:defRPr>
            </a:pPr>
            <a:r>
              <a:t>Waterfall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926080" y="1737360"/>
            <a:ext cx="4663440" cy="283464"/>
          </a:xfrm>
          <a:prstGeom prst="rect">
            <a:avLst/>
          </a:prstGeom>
          <a:solidFill>
            <a:srgbClr val="FFFFFF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2962656" y="1787651"/>
            <a:ext cx="459028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0">
                <a:solidFill>
                  <a:srgbClr val="232B38"/>
                </a:solidFill>
                <a:latin typeface="Aptos"/>
              </a:defRPr>
            </a:pPr>
            <a:r>
              <a:t>Berurutan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680960" y="1737360"/>
            <a:ext cx="3840480" cy="283464"/>
          </a:xfrm>
          <a:prstGeom prst="rect">
            <a:avLst/>
          </a:prstGeom>
          <a:solidFill>
            <a:srgbClr val="FFFFFF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717536" y="1787651"/>
            <a:ext cx="376732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50" b="0">
                <a:solidFill>
                  <a:srgbClr val="232B38"/>
                </a:solidFill>
                <a:latin typeface="Aptos"/>
              </a:defRPr>
            </a:pPr>
            <a:r>
              <a:t>Rendah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94360" y="2029967"/>
            <a:ext cx="2194560" cy="283464"/>
          </a:xfrm>
          <a:prstGeom prst="rect">
            <a:avLst/>
          </a:prstGeom>
          <a:solidFill>
            <a:srgbClr val="F0F3F8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30936" y="2080260"/>
            <a:ext cx="212140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1">
                <a:solidFill>
                  <a:srgbClr val="232B38"/>
                </a:solidFill>
                <a:latin typeface="Aptos"/>
              </a:defRPr>
            </a:pPr>
            <a:r>
              <a:t>V-Model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926080" y="2029967"/>
            <a:ext cx="4663440" cy="283464"/>
          </a:xfrm>
          <a:prstGeom prst="rect">
            <a:avLst/>
          </a:prstGeom>
          <a:solidFill>
            <a:srgbClr val="F0F3F8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2962656" y="2080260"/>
            <a:ext cx="459028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0">
                <a:solidFill>
                  <a:srgbClr val="232B38"/>
                </a:solidFill>
                <a:latin typeface="Aptos"/>
              </a:defRPr>
            </a:pPr>
            <a:r>
              <a:t>Testing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680960" y="2029967"/>
            <a:ext cx="3840480" cy="283464"/>
          </a:xfrm>
          <a:prstGeom prst="rect">
            <a:avLst/>
          </a:prstGeom>
          <a:solidFill>
            <a:srgbClr val="F0F3F8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717536" y="2080260"/>
            <a:ext cx="376732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50" b="0">
                <a:solidFill>
                  <a:srgbClr val="232B38"/>
                </a:solidFill>
                <a:latin typeface="Aptos"/>
              </a:defRPr>
            </a:pPr>
            <a:r>
              <a:t>Rendah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94360" y="2322576"/>
            <a:ext cx="2194560" cy="283464"/>
          </a:xfrm>
          <a:prstGeom prst="rect">
            <a:avLst/>
          </a:prstGeom>
          <a:solidFill>
            <a:srgbClr val="FFFFFF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30936" y="2372868"/>
            <a:ext cx="212140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1">
                <a:solidFill>
                  <a:srgbClr val="232B38"/>
                </a:solidFill>
                <a:latin typeface="Aptos"/>
              </a:defRPr>
            </a:pPr>
            <a:r>
              <a:t>Iterative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926080" y="2322576"/>
            <a:ext cx="4663440" cy="283464"/>
          </a:xfrm>
          <a:prstGeom prst="rect">
            <a:avLst/>
          </a:prstGeom>
          <a:solidFill>
            <a:srgbClr val="FFFFFF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2962656" y="2372868"/>
            <a:ext cx="459028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0">
                <a:solidFill>
                  <a:srgbClr val="232B38"/>
                </a:solidFill>
                <a:latin typeface="Aptos"/>
              </a:defRPr>
            </a:pPr>
            <a:r>
              <a:t>Pengulangan</a:t>
            </a:r>
          </a:p>
        </p:txBody>
      </p:sp>
      <p:sp>
        <p:nvSpPr>
          <p:cNvPr id="28" name="Rectangle 27"/>
          <p:cNvSpPr/>
          <p:nvPr/>
        </p:nvSpPr>
        <p:spPr>
          <a:xfrm>
            <a:off x="7680960" y="2322576"/>
            <a:ext cx="3840480" cy="283464"/>
          </a:xfrm>
          <a:prstGeom prst="rect">
            <a:avLst/>
          </a:prstGeom>
          <a:solidFill>
            <a:srgbClr val="FFFFFF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717536" y="2372868"/>
            <a:ext cx="376732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50" b="0">
                <a:solidFill>
                  <a:srgbClr val="232B38"/>
                </a:solidFill>
                <a:latin typeface="Aptos"/>
              </a:defRPr>
            </a:pPr>
            <a:r>
              <a:t>Sedang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94360" y="2615184"/>
            <a:ext cx="2194560" cy="283464"/>
          </a:xfrm>
          <a:prstGeom prst="rect">
            <a:avLst/>
          </a:prstGeom>
          <a:solidFill>
            <a:srgbClr val="F0F3F8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30936" y="2665476"/>
            <a:ext cx="212140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1">
                <a:solidFill>
                  <a:srgbClr val="232B38"/>
                </a:solidFill>
                <a:latin typeface="Aptos"/>
              </a:defRPr>
            </a:pPr>
            <a:r>
              <a:t>Incremental</a:t>
            </a:r>
          </a:p>
        </p:txBody>
      </p:sp>
      <p:sp>
        <p:nvSpPr>
          <p:cNvPr id="32" name="Rectangle 31"/>
          <p:cNvSpPr/>
          <p:nvPr/>
        </p:nvSpPr>
        <p:spPr>
          <a:xfrm>
            <a:off x="2926080" y="2615184"/>
            <a:ext cx="4663440" cy="283464"/>
          </a:xfrm>
          <a:prstGeom prst="rect">
            <a:avLst/>
          </a:prstGeom>
          <a:solidFill>
            <a:srgbClr val="F0F3F8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2962656" y="2665476"/>
            <a:ext cx="459028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0">
                <a:solidFill>
                  <a:srgbClr val="232B38"/>
                </a:solidFill>
                <a:latin typeface="Aptos"/>
              </a:defRPr>
            </a:pPr>
            <a:r>
              <a:t>Bertahap</a:t>
            </a:r>
          </a:p>
        </p:txBody>
      </p:sp>
      <p:sp>
        <p:nvSpPr>
          <p:cNvPr id="34" name="Rectangle 33"/>
          <p:cNvSpPr/>
          <p:nvPr/>
        </p:nvSpPr>
        <p:spPr>
          <a:xfrm>
            <a:off x="7680960" y="2615184"/>
            <a:ext cx="3840480" cy="283464"/>
          </a:xfrm>
          <a:prstGeom prst="rect">
            <a:avLst/>
          </a:prstGeom>
          <a:solidFill>
            <a:srgbClr val="F0F3F8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7717536" y="2665476"/>
            <a:ext cx="376732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50" b="0">
                <a:solidFill>
                  <a:srgbClr val="232B38"/>
                </a:solidFill>
                <a:latin typeface="Aptos"/>
              </a:defRPr>
            </a:pPr>
            <a:r>
              <a:t>Sedang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94360" y="2907791"/>
            <a:ext cx="2194560" cy="283464"/>
          </a:xfrm>
          <a:prstGeom prst="rect">
            <a:avLst/>
          </a:prstGeom>
          <a:solidFill>
            <a:srgbClr val="FFFFFF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630936" y="2958084"/>
            <a:ext cx="212140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1">
                <a:solidFill>
                  <a:srgbClr val="232B38"/>
                </a:solidFill>
                <a:latin typeface="Aptos"/>
              </a:defRPr>
            </a:pPr>
            <a:r>
              <a:t>Prototyping</a:t>
            </a:r>
          </a:p>
        </p:txBody>
      </p:sp>
      <p:sp>
        <p:nvSpPr>
          <p:cNvPr id="38" name="Rectangle 37"/>
          <p:cNvSpPr/>
          <p:nvPr/>
        </p:nvSpPr>
        <p:spPr>
          <a:xfrm>
            <a:off x="2926080" y="2907791"/>
            <a:ext cx="4663440" cy="283464"/>
          </a:xfrm>
          <a:prstGeom prst="rect">
            <a:avLst/>
          </a:prstGeom>
          <a:solidFill>
            <a:srgbClr val="FFFFFF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2962656" y="2958084"/>
            <a:ext cx="459028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0">
                <a:solidFill>
                  <a:srgbClr val="232B38"/>
                </a:solidFill>
                <a:latin typeface="Aptos"/>
              </a:defRPr>
            </a:pPr>
            <a:r>
              <a:t>Validasi kebutuhan</a:t>
            </a:r>
          </a:p>
        </p:txBody>
      </p:sp>
      <p:sp>
        <p:nvSpPr>
          <p:cNvPr id="40" name="Rectangle 39"/>
          <p:cNvSpPr/>
          <p:nvPr/>
        </p:nvSpPr>
        <p:spPr>
          <a:xfrm>
            <a:off x="7680960" y="2907791"/>
            <a:ext cx="3840480" cy="283464"/>
          </a:xfrm>
          <a:prstGeom prst="rect">
            <a:avLst/>
          </a:prstGeom>
          <a:solidFill>
            <a:srgbClr val="FFFFFF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7717536" y="2958084"/>
            <a:ext cx="376732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50" b="0">
                <a:solidFill>
                  <a:srgbClr val="232B38"/>
                </a:solidFill>
                <a:latin typeface="Aptos"/>
              </a:defRPr>
            </a:pPr>
            <a:r>
              <a:t>Tinggi</a:t>
            </a:r>
          </a:p>
        </p:txBody>
      </p:sp>
      <p:sp>
        <p:nvSpPr>
          <p:cNvPr id="42" name="Rectangle 41"/>
          <p:cNvSpPr/>
          <p:nvPr/>
        </p:nvSpPr>
        <p:spPr>
          <a:xfrm>
            <a:off x="594360" y="3200400"/>
            <a:ext cx="2194560" cy="283464"/>
          </a:xfrm>
          <a:prstGeom prst="rect">
            <a:avLst/>
          </a:prstGeom>
          <a:solidFill>
            <a:srgbClr val="F0F3F8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630936" y="3250692"/>
            <a:ext cx="212140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1">
                <a:solidFill>
                  <a:srgbClr val="232B38"/>
                </a:solidFill>
                <a:latin typeface="Aptos"/>
              </a:defRPr>
            </a:pPr>
            <a:r>
              <a:t>Spiral</a:t>
            </a:r>
          </a:p>
        </p:txBody>
      </p:sp>
      <p:sp>
        <p:nvSpPr>
          <p:cNvPr id="44" name="Rectangle 43"/>
          <p:cNvSpPr/>
          <p:nvPr/>
        </p:nvSpPr>
        <p:spPr>
          <a:xfrm>
            <a:off x="2926080" y="3200400"/>
            <a:ext cx="4663440" cy="283464"/>
          </a:xfrm>
          <a:prstGeom prst="rect">
            <a:avLst/>
          </a:prstGeom>
          <a:solidFill>
            <a:srgbClr val="F0F3F8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2962656" y="3250692"/>
            <a:ext cx="459028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0">
                <a:solidFill>
                  <a:srgbClr val="232B38"/>
                </a:solidFill>
                <a:latin typeface="Aptos"/>
              </a:defRPr>
            </a:pPr>
            <a:r>
              <a:t>Risiko</a:t>
            </a:r>
          </a:p>
        </p:txBody>
      </p:sp>
      <p:sp>
        <p:nvSpPr>
          <p:cNvPr id="46" name="Rectangle 45"/>
          <p:cNvSpPr/>
          <p:nvPr/>
        </p:nvSpPr>
        <p:spPr>
          <a:xfrm>
            <a:off x="7680960" y="3200400"/>
            <a:ext cx="3840480" cy="283464"/>
          </a:xfrm>
          <a:prstGeom prst="rect">
            <a:avLst/>
          </a:prstGeom>
          <a:solidFill>
            <a:srgbClr val="F0F3F8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7717536" y="3250692"/>
            <a:ext cx="376732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50" b="0">
                <a:solidFill>
                  <a:srgbClr val="232B38"/>
                </a:solidFill>
                <a:latin typeface="Aptos"/>
              </a:defRPr>
            </a:pPr>
            <a:r>
              <a:t>Tinggi</a:t>
            </a:r>
          </a:p>
        </p:txBody>
      </p:sp>
      <p:sp>
        <p:nvSpPr>
          <p:cNvPr id="48" name="Rectangle 47"/>
          <p:cNvSpPr/>
          <p:nvPr/>
        </p:nvSpPr>
        <p:spPr>
          <a:xfrm>
            <a:off x="594360" y="3493008"/>
            <a:ext cx="2194560" cy="283464"/>
          </a:xfrm>
          <a:prstGeom prst="rect">
            <a:avLst/>
          </a:prstGeom>
          <a:solidFill>
            <a:srgbClr val="FFFFFF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30936" y="3543300"/>
            <a:ext cx="212140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1">
                <a:solidFill>
                  <a:srgbClr val="232B38"/>
                </a:solidFill>
                <a:latin typeface="Aptos"/>
              </a:defRPr>
            </a:pPr>
            <a:r>
              <a:t>RAD</a:t>
            </a:r>
          </a:p>
        </p:txBody>
      </p:sp>
      <p:sp>
        <p:nvSpPr>
          <p:cNvPr id="50" name="Rectangle 49"/>
          <p:cNvSpPr/>
          <p:nvPr/>
        </p:nvSpPr>
        <p:spPr>
          <a:xfrm>
            <a:off x="2926080" y="3493008"/>
            <a:ext cx="4663440" cy="283464"/>
          </a:xfrm>
          <a:prstGeom prst="rect">
            <a:avLst/>
          </a:prstGeom>
          <a:solidFill>
            <a:srgbClr val="FFFFFF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2962656" y="3543300"/>
            <a:ext cx="459028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0">
                <a:solidFill>
                  <a:srgbClr val="232B38"/>
                </a:solidFill>
                <a:latin typeface="Aptos"/>
              </a:defRPr>
            </a:pPr>
            <a:r>
              <a:t>Kecepatan</a:t>
            </a:r>
          </a:p>
        </p:txBody>
      </p:sp>
      <p:sp>
        <p:nvSpPr>
          <p:cNvPr id="52" name="Rectangle 51"/>
          <p:cNvSpPr/>
          <p:nvPr/>
        </p:nvSpPr>
        <p:spPr>
          <a:xfrm>
            <a:off x="7680960" y="3493008"/>
            <a:ext cx="3840480" cy="283464"/>
          </a:xfrm>
          <a:prstGeom prst="rect">
            <a:avLst/>
          </a:prstGeom>
          <a:solidFill>
            <a:srgbClr val="FFFFFF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7717536" y="3543300"/>
            <a:ext cx="376732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50" b="0">
                <a:solidFill>
                  <a:srgbClr val="232B38"/>
                </a:solidFill>
                <a:latin typeface="Aptos"/>
              </a:defRPr>
            </a:pPr>
            <a:r>
              <a:t>Tinggi</a:t>
            </a:r>
          </a:p>
        </p:txBody>
      </p:sp>
      <p:sp>
        <p:nvSpPr>
          <p:cNvPr id="54" name="Rectangle 53"/>
          <p:cNvSpPr/>
          <p:nvPr/>
        </p:nvSpPr>
        <p:spPr>
          <a:xfrm>
            <a:off x="594360" y="3785616"/>
            <a:ext cx="2194560" cy="283464"/>
          </a:xfrm>
          <a:prstGeom prst="rect">
            <a:avLst/>
          </a:prstGeom>
          <a:solidFill>
            <a:srgbClr val="F0F3F8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30936" y="3835908"/>
            <a:ext cx="212140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1">
                <a:solidFill>
                  <a:srgbClr val="232B38"/>
                </a:solidFill>
                <a:latin typeface="Aptos"/>
              </a:defRPr>
            </a:pPr>
            <a:r>
              <a:t>Agile</a:t>
            </a:r>
          </a:p>
        </p:txBody>
      </p:sp>
      <p:sp>
        <p:nvSpPr>
          <p:cNvPr id="56" name="Rectangle 55"/>
          <p:cNvSpPr/>
          <p:nvPr/>
        </p:nvSpPr>
        <p:spPr>
          <a:xfrm>
            <a:off x="2926080" y="3785616"/>
            <a:ext cx="4663440" cy="283464"/>
          </a:xfrm>
          <a:prstGeom prst="rect">
            <a:avLst/>
          </a:prstGeom>
          <a:solidFill>
            <a:srgbClr val="F0F3F8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TextBox 56"/>
          <p:cNvSpPr txBox="1"/>
          <p:nvPr/>
        </p:nvSpPr>
        <p:spPr>
          <a:xfrm>
            <a:off x="2962656" y="3835908"/>
            <a:ext cx="459028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0">
                <a:solidFill>
                  <a:srgbClr val="232B38"/>
                </a:solidFill>
                <a:latin typeface="Aptos"/>
              </a:defRPr>
            </a:pPr>
            <a:r>
              <a:t>Adaptasi</a:t>
            </a:r>
          </a:p>
        </p:txBody>
      </p:sp>
      <p:sp>
        <p:nvSpPr>
          <p:cNvPr id="58" name="Rectangle 57"/>
          <p:cNvSpPr/>
          <p:nvPr/>
        </p:nvSpPr>
        <p:spPr>
          <a:xfrm>
            <a:off x="7680960" y="3785616"/>
            <a:ext cx="3840480" cy="283464"/>
          </a:xfrm>
          <a:prstGeom prst="rect">
            <a:avLst/>
          </a:prstGeom>
          <a:solidFill>
            <a:srgbClr val="F0F3F8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TextBox 58"/>
          <p:cNvSpPr txBox="1"/>
          <p:nvPr/>
        </p:nvSpPr>
        <p:spPr>
          <a:xfrm>
            <a:off x="7717536" y="3835908"/>
            <a:ext cx="376732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50" b="0">
                <a:solidFill>
                  <a:srgbClr val="232B38"/>
                </a:solidFill>
                <a:latin typeface="Aptos"/>
              </a:defRPr>
            </a:pPr>
            <a:r>
              <a:t>Tinggi</a:t>
            </a:r>
          </a:p>
        </p:txBody>
      </p:sp>
      <p:sp>
        <p:nvSpPr>
          <p:cNvPr id="60" name="Rectangle 59"/>
          <p:cNvSpPr/>
          <p:nvPr/>
        </p:nvSpPr>
        <p:spPr>
          <a:xfrm>
            <a:off x="594360" y="4078224"/>
            <a:ext cx="2194560" cy="283464"/>
          </a:xfrm>
          <a:prstGeom prst="rect">
            <a:avLst/>
          </a:prstGeom>
          <a:solidFill>
            <a:srgbClr val="FFFFFF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630936" y="4128515"/>
            <a:ext cx="212140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1">
                <a:solidFill>
                  <a:srgbClr val="232B38"/>
                </a:solidFill>
                <a:latin typeface="Aptos"/>
              </a:defRPr>
            </a:pPr>
            <a:r>
              <a:t>Scrum</a:t>
            </a:r>
          </a:p>
        </p:txBody>
      </p:sp>
      <p:sp>
        <p:nvSpPr>
          <p:cNvPr id="62" name="Rectangle 61"/>
          <p:cNvSpPr/>
          <p:nvPr/>
        </p:nvSpPr>
        <p:spPr>
          <a:xfrm>
            <a:off x="2926080" y="4078224"/>
            <a:ext cx="4663440" cy="283464"/>
          </a:xfrm>
          <a:prstGeom prst="rect">
            <a:avLst/>
          </a:prstGeom>
          <a:solidFill>
            <a:srgbClr val="FFFFFF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TextBox 62"/>
          <p:cNvSpPr txBox="1"/>
          <p:nvPr/>
        </p:nvSpPr>
        <p:spPr>
          <a:xfrm>
            <a:off x="2962656" y="4128515"/>
            <a:ext cx="459028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0">
                <a:solidFill>
                  <a:srgbClr val="232B38"/>
                </a:solidFill>
                <a:latin typeface="Aptos"/>
              </a:defRPr>
            </a:pPr>
            <a:r>
              <a:t>Sprint</a:t>
            </a:r>
          </a:p>
        </p:txBody>
      </p:sp>
      <p:sp>
        <p:nvSpPr>
          <p:cNvPr id="64" name="Rectangle 63"/>
          <p:cNvSpPr/>
          <p:nvPr/>
        </p:nvSpPr>
        <p:spPr>
          <a:xfrm>
            <a:off x="7680960" y="4078224"/>
            <a:ext cx="3840480" cy="283464"/>
          </a:xfrm>
          <a:prstGeom prst="rect">
            <a:avLst/>
          </a:prstGeom>
          <a:solidFill>
            <a:srgbClr val="FFFFFF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7717536" y="4128515"/>
            <a:ext cx="376732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50" b="0">
                <a:solidFill>
                  <a:srgbClr val="232B38"/>
                </a:solidFill>
                <a:latin typeface="Aptos"/>
              </a:defRPr>
            </a:pPr>
            <a:r>
              <a:t>Tinggi</a:t>
            </a:r>
          </a:p>
        </p:txBody>
      </p:sp>
      <p:sp>
        <p:nvSpPr>
          <p:cNvPr id="66" name="Rectangle 65"/>
          <p:cNvSpPr/>
          <p:nvPr/>
        </p:nvSpPr>
        <p:spPr>
          <a:xfrm>
            <a:off x="594360" y="4370831"/>
            <a:ext cx="2194560" cy="283464"/>
          </a:xfrm>
          <a:prstGeom prst="rect">
            <a:avLst/>
          </a:prstGeom>
          <a:solidFill>
            <a:srgbClr val="F0F3F8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630936" y="4421123"/>
            <a:ext cx="212140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1">
                <a:solidFill>
                  <a:srgbClr val="232B38"/>
                </a:solidFill>
                <a:latin typeface="Aptos"/>
              </a:defRPr>
            </a:pPr>
            <a:r>
              <a:t>XP</a:t>
            </a:r>
          </a:p>
        </p:txBody>
      </p:sp>
      <p:sp>
        <p:nvSpPr>
          <p:cNvPr id="68" name="Rectangle 67"/>
          <p:cNvSpPr/>
          <p:nvPr/>
        </p:nvSpPr>
        <p:spPr>
          <a:xfrm>
            <a:off x="2926080" y="4370831"/>
            <a:ext cx="4663440" cy="283464"/>
          </a:xfrm>
          <a:prstGeom prst="rect">
            <a:avLst/>
          </a:prstGeom>
          <a:solidFill>
            <a:srgbClr val="F0F3F8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TextBox 68"/>
          <p:cNvSpPr txBox="1"/>
          <p:nvPr/>
        </p:nvSpPr>
        <p:spPr>
          <a:xfrm>
            <a:off x="2962656" y="4421123"/>
            <a:ext cx="459028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0">
                <a:solidFill>
                  <a:srgbClr val="232B38"/>
                </a:solidFill>
                <a:latin typeface="Aptos"/>
              </a:defRPr>
            </a:pPr>
            <a:r>
              <a:t>Kualitas kode</a:t>
            </a:r>
          </a:p>
        </p:txBody>
      </p:sp>
      <p:sp>
        <p:nvSpPr>
          <p:cNvPr id="70" name="Rectangle 69"/>
          <p:cNvSpPr/>
          <p:nvPr/>
        </p:nvSpPr>
        <p:spPr>
          <a:xfrm>
            <a:off x="7680960" y="4370831"/>
            <a:ext cx="3840480" cy="283464"/>
          </a:xfrm>
          <a:prstGeom prst="rect">
            <a:avLst/>
          </a:prstGeom>
          <a:solidFill>
            <a:srgbClr val="F0F3F8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7717536" y="4421123"/>
            <a:ext cx="376732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50" b="0">
                <a:solidFill>
                  <a:srgbClr val="232B38"/>
                </a:solidFill>
                <a:latin typeface="Aptos"/>
              </a:defRPr>
            </a:pPr>
            <a:r>
              <a:t>Tinggi</a:t>
            </a:r>
          </a:p>
        </p:txBody>
      </p:sp>
      <p:sp>
        <p:nvSpPr>
          <p:cNvPr id="72" name="Rectangle 71"/>
          <p:cNvSpPr/>
          <p:nvPr/>
        </p:nvSpPr>
        <p:spPr>
          <a:xfrm>
            <a:off x="594360" y="4663440"/>
            <a:ext cx="2194560" cy="283464"/>
          </a:xfrm>
          <a:prstGeom prst="rect">
            <a:avLst/>
          </a:prstGeom>
          <a:solidFill>
            <a:srgbClr val="FFFFFF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TextBox 72"/>
          <p:cNvSpPr txBox="1"/>
          <p:nvPr/>
        </p:nvSpPr>
        <p:spPr>
          <a:xfrm>
            <a:off x="630936" y="4713731"/>
            <a:ext cx="212140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1">
                <a:solidFill>
                  <a:srgbClr val="232B38"/>
                </a:solidFill>
                <a:latin typeface="Aptos"/>
              </a:defRPr>
            </a:pPr>
            <a:r>
              <a:t>Kanban</a:t>
            </a:r>
          </a:p>
        </p:txBody>
      </p:sp>
      <p:sp>
        <p:nvSpPr>
          <p:cNvPr id="74" name="Rectangle 73"/>
          <p:cNvSpPr/>
          <p:nvPr/>
        </p:nvSpPr>
        <p:spPr>
          <a:xfrm>
            <a:off x="2926080" y="4663440"/>
            <a:ext cx="4663440" cy="283464"/>
          </a:xfrm>
          <a:prstGeom prst="rect">
            <a:avLst/>
          </a:prstGeom>
          <a:solidFill>
            <a:srgbClr val="FFFFFF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TextBox 74"/>
          <p:cNvSpPr txBox="1"/>
          <p:nvPr/>
        </p:nvSpPr>
        <p:spPr>
          <a:xfrm>
            <a:off x="2962656" y="4713731"/>
            <a:ext cx="459028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0">
                <a:solidFill>
                  <a:srgbClr val="232B38"/>
                </a:solidFill>
                <a:latin typeface="Aptos"/>
              </a:defRPr>
            </a:pPr>
            <a:r>
              <a:t>Visual workflow</a:t>
            </a:r>
          </a:p>
        </p:txBody>
      </p:sp>
      <p:sp>
        <p:nvSpPr>
          <p:cNvPr id="76" name="Rectangle 75"/>
          <p:cNvSpPr/>
          <p:nvPr/>
        </p:nvSpPr>
        <p:spPr>
          <a:xfrm>
            <a:off x="7680960" y="4663440"/>
            <a:ext cx="3840480" cy="283464"/>
          </a:xfrm>
          <a:prstGeom prst="rect">
            <a:avLst/>
          </a:prstGeom>
          <a:solidFill>
            <a:srgbClr val="FFFFFF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TextBox 76"/>
          <p:cNvSpPr txBox="1"/>
          <p:nvPr/>
        </p:nvSpPr>
        <p:spPr>
          <a:xfrm>
            <a:off x="7717536" y="4713731"/>
            <a:ext cx="376732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50" b="0">
                <a:solidFill>
                  <a:srgbClr val="232B38"/>
                </a:solidFill>
                <a:latin typeface="Aptos"/>
              </a:defRPr>
            </a:pPr>
            <a:r>
              <a:t>Tinggi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94360" y="4956048"/>
            <a:ext cx="2194560" cy="283464"/>
          </a:xfrm>
          <a:prstGeom prst="rect">
            <a:avLst/>
          </a:prstGeom>
          <a:solidFill>
            <a:srgbClr val="F0F3F8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TextBox 78"/>
          <p:cNvSpPr txBox="1"/>
          <p:nvPr/>
        </p:nvSpPr>
        <p:spPr>
          <a:xfrm>
            <a:off x="630936" y="5006340"/>
            <a:ext cx="212140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1">
                <a:solidFill>
                  <a:srgbClr val="232B38"/>
                </a:solidFill>
                <a:latin typeface="Aptos"/>
              </a:defRPr>
            </a:pPr>
            <a:r>
              <a:t>DevOps</a:t>
            </a:r>
          </a:p>
        </p:txBody>
      </p:sp>
      <p:sp>
        <p:nvSpPr>
          <p:cNvPr id="80" name="Rectangle 79"/>
          <p:cNvSpPr/>
          <p:nvPr/>
        </p:nvSpPr>
        <p:spPr>
          <a:xfrm>
            <a:off x="2926080" y="4956048"/>
            <a:ext cx="4663440" cy="283464"/>
          </a:xfrm>
          <a:prstGeom prst="rect">
            <a:avLst/>
          </a:prstGeom>
          <a:solidFill>
            <a:srgbClr val="F0F3F8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TextBox 80"/>
          <p:cNvSpPr txBox="1"/>
          <p:nvPr/>
        </p:nvSpPr>
        <p:spPr>
          <a:xfrm>
            <a:off x="2962656" y="5006340"/>
            <a:ext cx="459028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0">
                <a:solidFill>
                  <a:srgbClr val="232B38"/>
                </a:solidFill>
                <a:latin typeface="Aptos"/>
              </a:defRPr>
            </a:pPr>
            <a:r>
              <a:t>Otomasi delivery</a:t>
            </a:r>
          </a:p>
        </p:txBody>
      </p:sp>
      <p:sp>
        <p:nvSpPr>
          <p:cNvPr id="82" name="Rectangle 81"/>
          <p:cNvSpPr/>
          <p:nvPr/>
        </p:nvSpPr>
        <p:spPr>
          <a:xfrm>
            <a:off x="7680960" y="4956048"/>
            <a:ext cx="3840480" cy="283464"/>
          </a:xfrm>
          <a:prstGeom prst="rect">
            <a:avLst/>
          </a:prstGeom>
          <a:solidFill>
            <a:srgbClr val="F0F3F8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TextBox 82"/>
          <p:cNvSpPr txBox="1"/>
          <p:nvPr/>
        </p:nvSpPr>
        <p:spPr>
          <a:xfrm>
            <a:off x="7717536" y="5006340"/>
            <a:ext cx="376732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50" b="0">
                <a:solidFill>
                  <a:srgbClr val="232B38"/>
                </a:solidFill>
                <a:latin typeface="Aptos"/>
              </a:defRPr>
            </a:pPr>
            <a:r>
              <a:t>Tinggi</a:t>
            </a:r>
          </a:p>
        </p:txBody>
      </p:sp>
      <p:sp>
        <p:nvSpPr>
          <p:cNvPr id="84" name="Rectangle 83"/>
          <p:cNvSpPr/>
          <p:nvPr/>
        </p:nvSpPr>
        <p:spPr>
          <a:xfrm>
            <a:off x="594360" y="5248656"/>
            <a:ext cx="2194560" cy="283464"/>
          </a:xfrm>
          <a:prstGeom prst="rect">
            <a:avLst/>
          </a:prstGeom>
          <a:solidFill>
            <a:srgbClr val="FFFFFF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TextBox 84"/>
          <p:cNvSpPr txBox="1"/>
          <p:nvPr/>
        </p:nvSpPr>
        <p:spPr>
          <a:xfrm>
            <a:off x="630936" y="5298948"/>
            <a:ext cx="212140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1">
                <a:solidFill>
                  <a:srgbClr val="232B38"/>
                </a:solidFill>
                <a:latin typeface="Aptos"/>
              </a:defRPr>
            </a:pPr>
            <a:r>
              <a:t>Big Bang</a:t>
            </a:r>
          </a:p>
        </p:txBody>
      </p:sp>
      <p:sp>
        <p:nvSpPr>
          <p:cNvPr id="86" name="Rectangle 85"/>
          <p:cNvSpPr/>
          <p:nvPr/>
        </p:nvSpPr>
        <p:spPr>
          <a:xfrm>
            <a:off x="2926080" y="5248656"/>
            <a:ext cx="4663440" cy="283464"/>
          </a:xfrm>
          <a:prstGeom prst="rect">
            <a:avLst/>
          </a:prstGeom>
          <a:solidFill>
            <a:srgbClr val="FFFFFF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TextBox 86"/>
          <p:cNvSpPr txBox="1"/>
          <p:nvPr/>
        </p:nvSpPr>
        <p:spPr>
          <a:xfrm>
            <a:off x="2962656" y="5298948"/>
            <a:ext cx="459028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0">
                <a:solidFill>
                  <a:srgbClr val="232B38"/>
                </a:solidFill>
                <a:latin typeface="Aptos"/>
              </a:defRPr>
            </a:pPr>
            <a:r>
              <a:t>Eksperimen</a:t>
            </a:r>
          </a:p>
        </p:txBody>
      </p:sp>
      <p:sp>
        <p:nvSpPr>
          <p:cNvPr id="88" name="Rectangle 87"/>
          <p:cNvSpPr/>
          <p:nvPr/>
        </p:nvSpPr>
        <p:spPr>
          <a:xfrm>
            <a:off x="7680960" y="5248656"/>
            <a:ext cx="3840480" cy="283464"/>
          </a:xfrm>
          <a:prstGeom prst="rect">
            <a:avLst/>
          </a:prstGeom>
          <a:solidFill>
            <a:srgbClr val="FFFFFF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TextBox 88"/>
          <p:cNvSpPr txBox="1"/>
          <p:nvPr/>
        </p:nvSpPr>
        <p:spPr>
          <a:xfrm>
            <a:off x="7717536" y="5298948"/>
            <a:ext cx="376732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50" b="0">
                <a:solidFill>
                  <a:srgbClr val="232B38"/>
                </a:solidFill>
                <a:latin typeface="Aptos"/>
              </a:defRPr>
            </a:pPr>
            <a:r>
              <a:t>Sangat tinggi</a:t>
            </a:r>
          </a:p>
        </p:txBody>
      </p:sp>
      <p:sp>
        <p:nvSpPr>
          <p:cNvPr id="90" name="Rectangle 89"/>
          <p:cNvSpPr/>
          <p:nvPr/>
        </p:nvSpPr>
        <p:spPr>
          <a:xfrm>
            <a:off x="594360" y="5541264"/>
            <a:ext cx="2194560" cy="283464"/>
          </a:xfrm>
          <a:prstGeom prst="rect">
            <a:avLst/>
          </a:prstGeom>
          <a:solidFill>
            <a:srgbClr val="F0F3F8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TextBox 90"/>
          <p:cNvSpPr txBox="1"/>
          <p:nvPr/>
        </p:nvSpPr>
        <p:spPr>
          <a:xfrm>
            <a:off x="630936" y="5591556"/>
            <a:ext cx="212140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1">
                <a:solidFill>
                  <a:srgbClr val="232B38"/>
                </a:solidFill>
                <a:latin typeface="Aptos"/>
              </a:defRPr>
            </a:pPr>
            <a:r>
              <a:t>Fountain</a:t>
            </a:r>
          </a:p>
        </p:txBody>
      </p:sp>
      <p:sp>
        <p:nvSpPr>
          <p:cNvPr id="92" name="Rectangle 91"/>
          <p:cNvSpPr/>
          <p:nvPr/>
        </p:nvSpPr>
        <p:spPr>
          <a:xfrm>
            <a:off x="2926080" y="5541264"/>
            <a:ext cx="4663440" cy="283464"/>
          </a:xfrm>
          <a:prstGeom prst="rect">
            <a:avLst/>
          </a:prstGeom>
          <a:solidFill>
            <a:srgbClr val="F0F3F8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TextBox 92"/>
          <p:cNvSpPr txBox="1"/>
          <p:nvPr/>
        </p:nvSpPr>
        <p:spPr>
          <a:xfrm>
            <a:off x="2962656" y="5591556"/>
            <a:ext cx="459028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0">
                <a:solidFill>
                  <a:srgbClr val="232B38"/>
                </a:solidFill>
                <a:latin typeface="Aptos"/>
              </a:defRPr>
            </a:pPr>
            <a:r>
              <a:t>Overlap aktivitas</a:t>
            </a:r>
          </a:p>
        </p:txBody>
      </p:sp>
      <p:sp>
        <p:nvSpPr>
          <p:cNvPr id="94" name="Rectangle 93"/>
          <p:cNvSpPr/>
          <p:nvPr/>
        </p:nvSpPr>
        <p:spPr>
          <a:xfrm>
            <a:off x="7680960" y="5541264"/>
            <a:ext cx="3840480" cy="283464"/>
          </a:xfrm>
          <a:prstGeom prst="rect">
            <a:avLst/>
          </a:prstGeom>
          <a:solidFill>
            <a:srgbClr val="F0F3F8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5" name="TextBox 94"/>
          <p:cNvSpPr txBox="1"/>
          <p:nvPr/>
        </p:nvSpPr>
        <p:spPr>
          <a:xfrm>
            <a:off x="7717536" y="5591556"/>
            <a:ext cx="376732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50" b="0">
                <a:solidFill>
                  <a:srgbClr val="232B38"/>
                </a:solidFill>
                <a:latin typeface="Aptos"/>
              </a:defRPr>
            </a:pPr>
            <a:r>
              <a:t>Tinggi</a:t>
            </a:r>
          </a:p>
        </p:txBody>
      </p:sp>
      <p:sp>
        <p:nvSpPr>
          <p:cNvPr id="96" name="Rectangle 95"/>
          <p:cNvSpPr/>
          <p:nvPr/>
        </p:nvSpPr>
        <p:spPr>
          <a:xfrm>
            <a:off x="594360" y="5833872"/>
            <a:ext cx="2194560" cy="283464"/>
          </a:xfrm>
          <a:prstGeom prst="rect">
            <a:avLst/>
          </a:prstGeom>
          <a:solidFill>
            <a:srgbClr val="FFFFFF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7" name="TextBox 96"/>
          <p:cNvSpPr txBox="1"/>
          <p:nvPr/>
        </p:nvSpPr>
        <p:spPr>
          <a:xfrm>
            <a:off x="630936" y="5884164"/>
            <a:ext cx="212140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1">
                <a:solidFill>
                  <a:srgbClr val="232B38"/>
                </a:solidFill>
                <a:latin typeface="Aptos"/>
              </a:defRPr>
            </a:pPr>
            <a:r>
              <a:t>RUP</a:t>
            </a:r>
          </a:p>
        </p:txBody>
      </p:sp>
      <p:sp>
        <p:nvSpPr>
          <p:cNvPr id="98" name="Rectangle 97"/>
          <p:cNvSpPr/>
          <p:nvPr/>
        </p:nvSpPr>
        <p:spPr>
          <a:xfrm>
            <a:off x="2926080" y="5833872"/>
            <a:ext cx="4663440" cy="283464"/>
          </a:xfrm>
          <a:prstGeom prst="rect">
            <a:avLst/>
          </a:prstGeom>
          <a:solidFill>
            <a:srgbClr val="FFFFFF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9" name="TextBox 98"/>
          <p:cNvSpPr txBox="1"/>
          <p:nvPr/>
        </p:nvSpPr>
        <p:spPr>
          <a:xfrm>
            <a:off x="2962656" y="5884164"/>
            <a:ext cx="459028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0">
                <a:solidFill>
                  <a:srgbClr val="232B38"/>
                </a:solidFill>
                <a:latin typeface="Aptos"/>
              </a:defRPr>
            </a:pPr>
            <a:r>
              <a:t>Iterasi &amp; arsitektur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7680960" y="5833872"/>
            <a:ext cx="3840480" cy="283464"/>
          </a:xfrm>
          <a:prstGeom prst="rect">
            <a:avLst/>
          </a:prstGeom>
          <a:solidFill>
            <a:srgbClr val="FFFFFF"/>
          </a:solidFill>
          <a:ln>
            <a:solidFill>
              <a:srgbClr val="E1E5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1" name="TextBox 100"/>
          <p:cNvSpPr txBox="1"/>
          <p:nvPr/>
        </p:nvSpPr>
        <p:spPr>
          <a:xfrm>
            <a:off x="7717536" y="5884164"/>
            <a:ext cx="3767328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50" b="0">
                <a:solidFill>
                  <a:srgbClr val="232B38"/>
                </a:solidFill>
                <a:latin typeface="Aptos"/>
              </a:defRPr>
            </a:pPr>
            <a:r>
              <a:t>Sedang–Tinggi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10881360" y="6446520"/>
            <a:ext cx="685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626D7D"/>
                </a:solidFill>
                <a:latin typeface="Aptos"/>
              </a:defRPr>
            </a:pPr>
            <a:r>
              <a:t>15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36AA7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94360" y="438912"/>
            <a:ext cx="109728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700" b="1">
                <a:solidFill>
                  <a:srgbClr val="14233D"/>
                </a:solidFill>
                <a:latin typeface="Aptos Display"/>
              </a:defRPr>
            </a:pPr>
            <a:r>
              <a:t>🧠 Bagaimana Memilih Metode?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2648" y="987552"/>
            <a:ext cx="107899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50">
                <a:solidFill>
                  <a:srgbClr val="626D7D"/>
                </a:solidFill>
                <a:latin typeface="Aptos"/>
              </a:defRPr>
            </a:pPr>
            <a:r>
              <a:t>Tidak ada satu metode yang selalu paling baik.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298448"/>
            <a:ext cx="4572000" cy="347472"/>
          </a:xfrm>
          <a:prstGeom prst="roundRect">
            <a:avLst/>
          </a:prstGeom>
          <a:solidFill>
            <a:srgbClr val="F4F7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31520" y="1325880"/>
            <a:ext cx="4572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2D6CDF"/>
                </a:solidFill>
                <a:latin typeface="Aptos"/>
              </a:defRPr>
            </a:pPr>
            <a:r>
              <a:t>Kebutuhan sudah jelas &amp; stabil?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77840" y="1353312"/>
            <a:ext cx="56692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50" b="1">
                <a:solidFill>
                  <a:srgbClr val="232B38"/>
                </a:solidFill>
                <a:latin typeface="Aptos"/>
              </a:defRPr>
            </a:pPr>
            <a:r>
              <a:t>→ Pertimbangkan Waterfall / V-Model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1520" y="1965960"/>
            <a:ext cx="4572000" cy="347472"/>
          </a:xfrm>
          <a:prstGeom prst="roundRect">
            <a:avLst/>
          </a:prstGeom>
          <a:solidFill>
            <a:srgbClr val="F4F7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31520" y="1993391"/>
            <a:ext cx="4572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F49D3A"/>
                </a:solidFill>
                <a:latin typeface="Aptos"/>
              </a:defRPr>
            </a:pPr>
            <a:r>
              <a:t>Kebutuhan belum jelas?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77840" y="2020824"/>
            <a:ext cx="56692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50" b="1">
                <a:solidFill>
                  <a:srgbClr val="232B38"/>
                </a:solidFill>
                <a:latin typeface="Aptos"/>
              </a:defRPr>
            </a:pPr>
            <a:r>
              <a:t>→ Pertimbangkan Prototyping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2633472"/>
            <a:ext cx="4572000" cy="347472"/>
          </a:xfrm>
          <a:prstGeom prst="roundRect">
            <a:avLst/>
          </a:prstGeom>
          <a:solidFill>
            <a:srgbClr val="F4F7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2660903"/>
            <a:ext cx="4572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DE5252"/>
                </a:solidFill>
                <a:latin typeface="Aptos"/>
              </a:defRPr>
            </a:pPr>
            <a:r>
              <a:t>Risiko proyek tinggi?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77840" y="2688336"/>
            <a:ext cx="56692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50" b="1">
                <a:solidFill>
                  <a:srgbClr val="232B38"/>
                </a:solidFill>
                <a:latin typeface="Aptos"/>
              </a:defRPr>
            </a:pPr>
            <a:r>
              <a:t>→ Pertimbangkan Spiral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31520" y="3300984"/>
            <a:ext cx="4572000" cy="347472"/>
          </a:xfrm>
          <a:prstGeom prst="roundRect">
            <a:avLst/>
          </a:prstGeom>
          <a:solidFill>
            <a:srgbClr val="F4F7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31520" y="3328415"/>
            <a:ext cx="4572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26B4C4"/>
                </a:solidFill>
                <a:latin typeface="Aptos"/>
              </a:defRPr>
            </a:pPr>
            <a:r>
              <a:t>Butuh cepat?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577840" y="3355848"/>
            <a:ext cx="56692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50" b="1">
                <a:solidFill>
                  <a:srgbClr val="232B38"/>
                </a:solidFill>
                <a:latin typeface="Aptos"/>
              </a:defRPr>
            </a:pPr>
            <a:r>
              <a:t>→ Pertimbangkan RAD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731520" y="3968496"/>
            <a:ext cx="4572000" cy="347472"/>
          </a:xfrm>
          <a:prstGeom prst="roundRect">
            <a:avLst/>
          </a:prstGeom>
          <a:solidFill>
            <a:srgbClr val="F4F7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31520" y="3995928"/>
            <a:ext cx="4572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7E5BB9"/>
                </a:solidFill>
                <a:latin typeface="Aptos"/>
              </a:defRPr>
            </a:pPr>
            <a:r>
              <a:t>Kebutuhan sering berubah?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577840" y="4023359"/>
            <a:ext cx="56692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50" b="1">
                <a:solidFill>
                  <a:srgbClr val="232B38"/>
                </a:solidFill>
                <a:latin typeface="Aptos"/>
              </a:defRPr>
            </a:pPr>
            <a:r>
              <a:t>→ Pertimbangkan Agile / Scrum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31520" y="4636008"/>
            <a:ext cx="4572000" cy="347472"/>
          </a:xfrm>
          <a:prstGeom prst="roundRect">
            <a:avLst/>
          </a:prstGeom>
          <a:solidFill>
            <a:srgbClr val="F4F7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31520" y="4663440"/>
            <a:ext cx="4572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36AA71"/>
                </a:solidFill>
                <a:latin typeface="Aptos"/>
              </a:defRPr>
            </a:pPr>
            <a:r>
              <a:t>Workflow perlu terlihat jelas?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577840" y="4690872"/>
            <a:ext cx="56692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50" b="1">
                <a:solidFill>
                  <a:srgbClr val="232B38"/>
                </a:solidFill>
                <a:latin typeface="Aptos"/>
              </a:defRPr>
            </a:pPr>
            <a:r>
              <a:t>→ Pertimbangkan Kanban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731520" y="5303520"/>
            <a:ext cx="4572000" cy="347472"/>
          </a:xfrm>
          <a:prstGeom prst="roundRect">
            <a:avLst/>
          </a:prstGeom>
          <a:solidFill>
            <a:srgbClr val="F4F7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31520" y="5330952"/>
            <a:ext cx="45720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14233D"/>
                </a:solidFill>
                <a:latin typeface="Aptos"/>
              </a:defRPr>
            </a:pPr>
            <a:r>
              <a:t>Delivery perlu otomatis?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577840" y="5358383"/>
            <a:ext cx="56692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50" b="1">
                <a:solidFill>
                  <a:srgbClr val="232B38"/>
                </a:solidFill>
                <a:latin typeface="Aptos"/>
              </a:defRPr>
            </a:pPr>
            <a:r>
              <a:t>→ Gunakan praktik DevOps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881360" y="6446520"/>
            <a:ext cx="685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626D7D"/>
                </a:solidFill>
                <a:latin typeface="Aptos"/>
              </a:defRPr>
            </a:pPr>
            <a:r>
              <a:t>16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2D6C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94360" y="438912"/>
            <a:ext cx="109728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700" b="1">
                <a:solidFill>
                  <a:srgbClr val="14233D"/>
                </a:solidFill>
                <a:latin typeface="Aptos Display"/>
              </a:defRPr>
            </a:pPr>
            <a:r>
              <a:t>🎯 Studi Kasus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2648" y="987552"/>
            <a:ext cx="107899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50">
                <a:solidFill>
                  <a:srgbClr val="626D7D"/>
                </a:solidFill>
                <a:latin typeface="Aptos"/>
              </a:defRPr>
            </a:pPr>
            <a:r>
              <a:t>Pilih metode berdasarkan kondisi, bukan karena 'metode favorit'.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40080" y="1417320"/>
            <a:ext cx="3520440" cy="4389120"/>
          </a:xfrm>
          <a:prstGeom prst="roundRect">
            <a:avLst/>
          </a:prstGeom>
          <a:solidFill>
            <a:srgbClr val="E8F0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640080" y="1417320"/>
            <a:ext cx="64008" cy="4389120"/>
          </a:xfrm>
          <a:prstGeom prst="rect">
            <a:avLst/>
          </a:prstGeom>
          <a:solidFill>
            <a:srgbClr val="2D6C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41247" y="1581912"/>
            <a:ext cx="31546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14233D"/>
                </a:solidFill>
                <a:latin typeface="Aptos"/>
              </a:defRPr>
            </a:pPr>
            <a:r>
              <a:t>Kasus A • Perpustakaan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41247" y="1984248"/>
            <a:ext cx="3154680" cy="3703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232B38"/>
                </a:solidFill>
                <a:latin typeface="Aptos"/>
              </a:defRPr>
            </a:pPr>
            <a:r>
              <a:t>Kebutuhan sudah jelas:</a:t>
            </a:r>
            <a:br/>
            <a:r>
              <a:t>• Buku</a:t>
            </a:r>
            <a:br/>
            <a:r>
              <a:t>• Anggota</a:t>
            </a:r>
            <a:br/>
            <a:r>
              <a:t>• Peminjaman</a:t>
            </a:r>
            <a:br/>
            <a:r>
              <a:t>• Pengembalian</a:t>
            </a:r>
            <a:br/>
            <a:r>
              <a:t>• Laporan</a:t>
            </a:r>
            <a:br/>
            <a:br/>
            <a:r>
              <a:t>❓ Metode apa yang cocok?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343400" y="1417320"/>
            <a:ext cx="3520440" cy="4389120"/>
          </a:xfrm>
          <a:prstGeom prst="roundRect">
            <a:avLst/>
          </a:prstGeom>
          <a:solidFill>
            <a:srgbClr val="E7F8E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4343400" y="1417320"/>
            <a:ext cx="64008" cy="4389120"/>
          </a:xfrm>
          <a:prstGeom prst="rect">
            <a:avLst/>
          </a:prstGeom>
          <a:solidFill>
            <a:srgbClr val="36AA7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544568" y="1581912"/>
            <a:ext cx="31546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14233D"/>
                </a:solidFill>
                <a:latin typeface="Aptos"/>
              </a:defRPr>
            </a:pPr>
            <a:r>
              <a:t>Kasus B • Marketplace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44568" y="1984248"/>
            <a:ext cx="3154680" cy="3703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232B38"/>
                </a:solidFill>
                <a:latin typeface="Aptos"/>
              </a:defRPr>
            </a:pPr>
            <a:r>
              <a:t>Kebutuhan sering berubah berdasarkan feedback pengguna.</a:t>
            </a:r>
            <a:br/>
            <a:br/>
            <a:r>
              <a:t>❓ Metode apa yang cocok?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046720" y="1417320"/>
            <a:ext cx="3520440" cy="4389120"/>
          </a:xfrm>
          <a:prstGeom prst="roundRect">
            <a:avLst/>
          </a:prstGeom>
          <a:solidFill>
            <a:srgbClr val="FCEAEA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8046720" y="1417320"/>
            <a:ext cx="64008" cy="4389120"/>
          </a:xfrm>
          <a:prstGeom prst="rect">
            <a:avLst/>
          </a:prstGeom>
          <a:solidFill>
            <a:srgbClr val="DE52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247888" y="1581912"/>
            <a:ext cx="31546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14233D"/>
                </a:solidFill>
                <a:latin typeface="Aptos"/>
              </a:defRPr>
            </a:pPr>
            <a:r>
              <a:t>Kasus C • Sistem Risiko Tinggi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47888" y="1984248"/>
            <a:ext cx="3154680" cy="3703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232B38"/>
                </a:solidFill>
                <a:latin typeface="Aptos"/>
              </a:defRPr>
            </a:pPr>
            <a:r>
              <a:t>Sistem kompleks dan memiliki risiko keamanan/integrasi.</a:t>
            </a:r>
            <a:br/>
            <a:br/>
            <a:r>
              <a:t>❓ Metode apa yang cocok?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1417320" y="5486400"/>
            <a:ext cx="1920240" cy="347472"/>
          </a:xfrm>
          <a:prstGeom prst="roundRect">
            <a:avLst/>
          </a:prstGeom>
          <a:solidFill>
            <a:srgbClr val="E8F0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417320" y="5513832"/>
            <a:ext cx="192024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2D6CDF"/>
                </a:solidFill>
                <a:latin typeface="Aptos"/>
              </a:defRPr>
            </a:pPr>
            <a:r>
              <a:t>A → Waterfall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166360" y="5486400"/>
            <a:ext cx="2194560" cy="347472"/>
          </a:xfrm>
          <a:prstGeom prst="roundRect">
            <a:avLst/>
          </a:prstGeom>
          <a:solidFill>
            <a:srgbClr val="E7F8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166360" y="5513832"/>
            <a:ext cx="219456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36AA71"/>
                </a:solidFill>
                <a:latin typeface="Aptos"/>
              </a:defRPr>
            </a:pPr>
            <a:r>
              <a:t>B → Agile/Scrum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8961120" y="5486400"/>
            <a:ext cx="1737360" cy="347472"/>
          </a:xfrm>
          <a:prstGeom prst="roundRect">
            <a:avLst/>
          </a:prstGeom>
          <a:solidFill>
            <a:srgbClr val="FCEA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961120" y="5513832"/>
            <a:ext cx="173736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DE5252"/>
                </a:solidFill>
                <a:latin typeface="Aptos"/>
              </a:defRPr>
            </a:pPr>
            <a:r>
              <a:t>C → Spiral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881360" y="6446520"/>
            <a:ext cx="685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626D7D"/>
                </a:solidFill>
                <a:latin typeface="Aptos"/>
              </a:defRPr>
            </a:pPr>
            <a:r>
              <a:t>17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7E5BB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94360" y="438912"/>
            <a:ext cx="109728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700" b="1">
                <a:solidFill>
                  <a:srgbClr val="14233D"/>
                </a:solidFill>
                <a:latin typeface="Aptos Display"/>
              </a:defRPr>
            </a:pPr>
            <a:r>
              <a:t>👥 Aktivitas Kelompok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2648" y="987552"/>
            <a:ext cx="107899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50">
                <a:solidFill>
                  <a:srgbClr val="626D7D"/>
                </a:solidFill>
                <a:latin typeface="Aptos"/>
              </a:defRPr>
            </a:pPr>
            <a:r>
              <a:t>Sekarang kamu menjadi Software Development Team.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5800" y="1371600"/>
            <a:ext cx="43891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7E5BB9"/>
                </a:solidFill>
                <a:latin typeface="Aptos"/>
              </a:defRPr>
            </a:pPr>
            <a:r>
              <a:t>MINI PROJECT SDLC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85800" y="2148840"/>
            <a:ext cx="2468880" cy="960120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685800" y="2148840"/>
            <a:ext cx="64008" cy="960120"/>
          </a:xfrm>
          <a:prstGeom prst="rect">
            <a:avLst/>
          </a:prstGeom>
          <a:solidFill>
            <a:srgbClr val="7E5BB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86968" y="2313432"/>
            <a:ext cx="2103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4233D"/>
                </a:solidFill>
                <a:latin typeface="Aptos"/>
              </a:defRPr>
            </a:pPr>
            <a:r>
              <a:t>1. Pilih masalah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474720" y="2148840"/>
            <a:ext cx="2468880" cy="960120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3474720" y="2148840"/>
            <a:ext cx="64008" cy="960120"/>
          </a:xfrm>
          <a:prstGeom prst="rect">
            <a:avLst/>
          </a:prstGeom>
          <a:solidFill>
            <a:srgbClr val="2D6C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3675887" y="2313432"/>
            <a:ext cx="2103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4233D"/>
                </a:solidFill>
                <a:latin typeface="Aptos"/>
              </a:defRPr>
            </a:pPr>
            <a:r>
              <a:t>2. Tentukan pengguna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263640" y="2148840"/>
            <a:ext cx="2468880" cy="960120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263640" y="2148840"/>
            <a:ext cx="64008" cy="960120"/>
          </a:xfrm>
          <a:prstGeom prst="rect">
            <a:avLst/>
          </a:prstGeom>
          <a:solidFill>
            <a:srgbClr val="26B4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64807" y="2313432"/>
            <a:ext cx="2103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4233D"/>
                </a:solidFill>
                <a:latin typeface="Aptos"/>
              </a:defRPr>
            </a:pPr>
            <a:r>
              <a:t>3. Tulis 10 fitur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052559" y="2148840"/>
            <a:ext cx="2468880" cy="960120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9052559" y="2148840"/>
            <a:ext cx="64008" cy="960120"/>
          </a:xfrm>
          <a:prstGeom prst="rect">
            <a:avLst/>
          </a:prstGeom>
          <a:solidFill>
            <a:srgbClr val="36AA7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253728" y="2313432"/>
            <a:ext cx="2103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4233D"/>
                </a:solidFill>
                <a:latin typeface="Aptos"/>
              </a:defRPr>
            </a:pPr>
            <a:r>
              <a:t>4. Pilih metode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85800" y="3566160"/>
            <a:ext cx="2468880" cy="960120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685800" y="3566160"/>
            <a:ext cx="64008" cy="960120"/>
          </a:xfrm>
          <a:prstGeom prst="rect">
            <a:avLst/>
          </a:prstGeom>
          <a:solidFill>
            <a:srgbClr val="F49D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86968" y="3730752"/>
            <a:ext cx="2103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4233D"/>
                </a:solidFill>
                <a:latin typeface="Aptos"/>
              </a:defRPr>
            </a:pPr>
            <a:r>
              <a:t>5. Buat flowchart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3474720" y="3566160"/>
            <a:ext cx="2468880" cy="960120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3474720" y="3566160"/>
            <a:ext cx="64008" cy="960120"/>
          </a:xfrm>
          <a:prstGeom prst="rect">
            <a:avLst/>
          </a:prstGeom>
          <a:solidFill>
            <a:srgbClr val="DE52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3675887" y="3730752"/>
            <a:ext cx="2103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4233D"/>
                </a:solidFill>
                <a:latin typeface="Aptos"/>
              </a:defRPr>
            </a:pPr>
            <a:r>
              <a:t>6. Buat wireframe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263640" y="3566160"/>
            <a:ext cx="2468880" cy="960120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6263640" y="3566160"/>
            <a:ext cx="64008" cy="960120"/>
          </a:xfrm>
          <a:prstGeom prst="rect">
            <a:avLst/>
          </a:prstGeom>
          <a:solidFill>
            <a:srgbClr val="1423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6464807" y="3730752"/>
            <a:ext cx="21031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4233D"/>
                </a:solidFill>
                <a:latin typeface="Aptos"/>
              </a:defRPr>
            </a:pPr>
            <a:r>
              <a:t>7. Presentasikan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14400" y="5440680"/>
            <a:ext cx="102412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500" b="1">
                <a:solidFill>
                  <a:srgbClr val="626D7D"/>
                </a:solidFill>
                <a:latin typeface="Aptos"/>
              </a:defRPr>
            </a:pPr>
            <a:r>
              <a:t>Contoh proyek: Absensi • Perpustakaan • Kantin • Kas Kelas • Inventaris • Rental Game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881360" y="6446520"/>
            <a:ext cx="685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626D7D"/>
                </a:solidFill>
                <a:latin typeface="Aptos"/>
              </a:defRPr>
            </a:pPr>
            <a:r>
              <a:t>18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F49D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94360" y="438912"/>
            <a:ext cx="109728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700" b="1">
                <a:solidFill>
                  <a:srgbClr val="14233D"/>
                </a:solidFill>
                <a:latin typeface="Aptos Display"/>
              </a:defRPr>
            </a:pPr>
            <a:r>
              <a:t>📝 Kuis Cepat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2648" y="987552"/>
            <a:ext cx="107899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50">
                <a:solidFill>
                  <a:srgbClr val="626D7D"/>
                </a:solidFill>
                <a:latin typeface="Aptos"/>
              </a:defRPr>
            </a:pPr>
            <a:r>
              <a:t>Coba jawab tanpa melihat slide sebelumnya.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85800" y="1325880"/>
            <a:ext cx="1097280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685800" y="1325880"/>
            <a:ext cx="64008" cy="749808"/>
          </a:xfrm>
          <a:prstGeom prst="rect">
            <a:avLst/>
          </a:prstGeom>
          <a:solidFill>
            <a:srgbClr val="2D6C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86968" y="1490472"/>
            <a:ext cx="106070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4233D"/>
                </a:solidFill>
                <a:latin typeface="Aptos"/>
              </a:defRPr>
            </a:pPr>
            <a:r>
              <a:t>Metode yang paling berurutan?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86968" y="1892807"/>
            <a:ext cx="10607040" cy="64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32B38"/>
                </a:solidFill>
                <a:latin typeface="Aptos"/>
              </a:defRPr>
            </a:pPr>
            <a:r>
              <a:t>A. Agile   B. Waterfall   C. Kanban   D. Scrum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85800" y="2240280"/>
            <a:ext cx="1097280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685800" y="2240280"/>
            <a:ext cx="64008" cy="749808"/>
          </a:xfrm>
          <a:prstGeom prst="rect">
            <a:avLst/>
          </a:prstGeom>
          <a:solidFill>
            <a:srgbClr val="DE52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86968" y="2404872"/>
            <a:ext cx="106070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4233D"/>
                </a:solidFill>
                <a:latin typeface="Aptos"/>
              </a:defRPr>
            </a:pPr>
            <a:r>
              <a:t>Fokus utama Spiral?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6968" y="2807208"/>
            <a:ext cx="10607040" cy="64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32B38"/>
                </a:solidFill>
                <a:latin typeface="Aptos"/>
              </a:defRPr>
            </a:pPr>
            <a:r>
              <a:t>A. Risiko   B. Sprint   C. Visual   D. Kecepatan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85800" y="3154680"/>
            <a:ext cx="1097280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685800" y="3154680"/>
            <a:ext cx="64008" cy="749808"/>
          </a:xfrm>
          <a:prstGeom prst="rect">
            <a:avLst/>
          </a:prstGeom>
          <a:solidFill>
            <a:srgbClr val="7E5BB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86968" y="3319272"/>
            <a:ext cx="106070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4233D"/>
                </a:solidFill>
                <a:latin typeface="Aptos"/>
              </a:defRPr>
            </a:pPr>
            <a:r>
              <a:t>Dalam Scrum, periode kerja disebut?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86968" y="3721608"/>
            <a:ext cx="10607040" cy="64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32B38"/>
                </a:solidFill>
                <a:latin typeface="Aptos"/>
              </a:defRPr>
            </a:pPr>
            <a:r>
              <a:t>A. Increment   B. Sprint   C. Cycle   D. Phase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85800" y="4069080"/>
            <a:ext cx="1097280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85800" y="4069080"/>
            <a:ext cx="64008" cy="749808"/>
          </a:xfrm>
          <a:prstGeom prst="rect">
            <a:avLst/>
          </a:prstGeom>
          <a:solidFill>
            <a:srgbClr val="36AA7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86968" y="4233672"/>
            <a:ext cx="106070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4233D"/>
                </a:solidFill>
                <a:latin typeface="Aptos"/>
              </a:defRPr>
            </a:pPr>
            <a:r>
              <a:t>Kanban menekankan?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86968" y="4636008"/>
            <a:ext cx="10607040" cy="64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32B38"/>
                </a:solidFill>
                <a:latin typeface="Aptos"/>
              </a:defRPr>
            </a:pPr>
            <a:r>
              <a:t>A. Waterfall   B. Visual workflow   C. Prototype   D. ERD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85800" y="4983480"/>
            <a:ext cx="1097280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685800" y="4983480"/>
            <a:ext cx="64008" cy="749808"/>
          </a:xfrm>
          <a:prstGeom prst="rect">
            <a:avLst/>
          </a:prstGeom>
          <a:solidFill>
            <a:srgbClr val="F49D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886968" y="5148072"/>
            <a:ext cx="106070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4233D"/>
                </a:solidFill>
                <a:latin typeface="Aptos"/>
              </a:defRPr>
            </a:pPr>
            <a:r>
              <a:t>Metode untuk memvalidasi kebutuhan dengan model awal?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6968" y="5550408"/>
            <a:ext cx="10607040" cy="64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32B38"/>
                </a:solidFill>
                <a:latin typeface="Aptos"/>
              </a:defRPr>
            </a:pPr>
            <a:r>
              <a:t>A. Prototyping   B. Big Bang   C. V-Model   D. RUP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881360" y="6446520"/>
            <a:ext cx="685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626D7D"/>
                </a:solidFill>
                <a:latin typeface="Aptos"/>
              </a:defRPr>
            </a:pPr>
            <a:r>
              <a:t>19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2D6C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94360" y="438912"/>
            <a:ext cx="109728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700" b="1">
                <a:solidFill>
                  <a:srgbClr val="14233D"/>
                </a:solidFill>
                <a:latin typeface="Aptos Display"/>
              </a:defRPr>
            </a:pPr>
            <a:r>
              <a:t>🎯 Tujuan Pembelajaran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2648" y="987552"/>
            <a:ext cx="107899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50">
                <a:solidFill>
                  <a:srgbClr val="626D7D"/>
                </a:solidFill>
                <a:latin typeface="Aptos"/>
              </a:defRPr>
            </a:pPr>
            <a:r>
              <a:t>Setelah materi ini, kamu tidak hanya hafal nama metode — kamu mampu memilih metode yang sesuai.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40080" y="1600200"/>
            <a:ext cx="5166360" cy="1645920"/>
          </a:xfrm>
          <a:prstGeom prst="roundRect">
            <a:avLst/>
          </a:prstGeom>
          <a:solidFill>
            <a:srgbClr val="E8F0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640080" y="1600200"/>
            <a:ext cx="64008" cy="1645920"/>
          </a:xfrm>
          <a:prstGeom prst="rect">
            <a:avLst/>
          </a:prstGeom>
          <a:solidFill>
            <a:srgbClr val="2D6C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41247" y="1764792"/>
            <a:ext cx="4800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14233D"/>
                </a:solidFill>
                <a:latin typeface="Aptos"/>
              </a:defRPr>
            </a:pPr>
            <a:r>
              <a:t>Paham SDLC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41247" y="2167128"/>
            <a:ext cx="4800600" cy="960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B38"/>
                </a:solidFill>
                <a:latin typeface="Aptos"/>
              </a:defRPr>
            </a:pPr>
            <a:r>
              <a:t>Menjelaskan arti, tujuan, dan tahapan SDLC.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172200" y="1600200"/>
            <a:ext cx="5166360" cy="1645920"/>
          </a:xfrm>
          <a:prstGeom prst="roundRect">
            <a:avLst/>
          </a:prstGeom>
          <a:solidFill>
            <a:srgbClr val="E7F8E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6172200" y="1600200"/>
            <a:ext cx="64008" cy="1645920"/>
          </a:xfrm>
          <a:prstGeom prst="rect">
            <a:avLst/>
          </a:prstGeom>
          <a:solidFill>
            <a:srgbClr val="36AA7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373368" y="1764792"/>
            <a:ext cx="4800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14233D"/>
                </a:solidFill>
                <a:latin typeface="Aptos"/>
              </a:defRPr>
            </a:pPr>
            <a:r>
              <a:t>Kenal 15 Metode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73368" y="2167128"/>
            <a:ext cx="4800600" cy="960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B38"/>
                </a:solidFill>
                <a:latin typeface="Aptos"/>
              </a:defRPr>
            </a:pPr>
            <a:r>
              <a:t>Membedakan karakteristik setiap metode.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40080" y="3657600"/>
            <a:ext cx="5166360" cy="1645920"/>
          </a:xfrm>
          <a:prstGeom prst="roundRect">
            <a:avLst/>
          </a:prstGeom>
          <a:solidFill>
            <a:srgbClr val="FFF4E1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640080" y="3657600"/>
            <a:ext cx="64008" cy="1645920"/>
          </a:xfrm>
          <a:prstGeom prst="rect">
            <a:avLst/>
          </a:prstGeom>
          <a:solidFill>
            <a:srgbClr val="F49D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41247" y="3822191"/>
            <a:ext cx="4800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14233D"/>
                </a:solidFill>
                <a:latin typeface="Aptos"/>
              </a:defRPr>
            </a:pPr>
            <a:r>
              <a:t>Analisis Proyek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41247" y="4224528"/>
            <a:ext cx="4800600" cy="960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B38"/>
                </a:solidFill>
                <a:latin typeface="Aptos"/>
              </a:defRPr>
            </a:pPr>
            <a:r>
              <a:t>Menentukan metode berdasarkan kondisi proyek.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172200" y="3657600"/>
            <a:ext cx="5166360" cy="1645920"/>
          </a:xfrm>
          <a:prstGeom prst="roundRect">
            <a:avLst/>
          </a:prstGeom>
          <a:solidFill>
            <a:srgbClr val="F1EBFA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72200" y="3657600"/>
            <a:ext cx="64008" cy="1645920"/>
          </a:xfrm>
          <a:prstGeom prst="rect">
            <a:avLst/>
          </a:prstGeom>
          <a:solidFill>
            <a:srgbClr val="7E5BB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73368" y="3822191"/>
            <a:ext cx="4800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14233D"/>
                </a:solidFill>
                <a:latin typeface="Aptos"/>
              </a:defRPr>
            </a:pPr>
            <a:r>
              <a:t>Buat Rancangan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73368" y="4224528"/>
            <a:ext cx="4800600" cy="960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B38"/>
                </a:solidFill>
                <a:latin typeface="Aptos"/>
              </a:defRPr>
            </a:pPr>
            <a:r>
              <a:t>Menyusun mini project SDLC secara berkelompok.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881360" y="6446520"/>
            <a:ext cx="685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626D7D"/>
                </a:solidFill>
                <a:latin typeface="Aptos"/>
              </a:defRPr>
            </a:pPr>
            <a:r>
              <a:t>2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26B4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94360" y="438912"/>
            <a:ext cx="109728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700" b="1">
                <a:solidFill>
                  <a:srgbClr val="14233D"/>
                </a:solidFill>
                <a:latin typeface="Aptos Display"/>
              </a:defRPr>
            </a:pPr>
            <a:r>
              <a:t>🤔 Refleksi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2648" y="987552"/>
            <a:ext cx="107899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50">
                <a:solidFill>
                  <a:srgbClr val="626D7D"/>
                </a:solidFill>
                <a:latin typeface="Aptos"/>
              </a:defRPr>
            </a:pPr>
            <a:r>
              <a:t>Berhenti sejenak dan cek pemahamanmu.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1371600"/>
            <a:ext cx="78638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232B38"/>
                </a:solidFill>
                <a:latin typeface="Aptos"/>
              </a:defRPr>
            </a:pPr>
            <a:r>
              <a:t>Saya memahami pengertian SDLC.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915400" y="1353312"/>
            <a:ext cx="914400" cy="347472"/>
          </a:xfrm>
          <a:prstGeom prst="roundRect">
            <a:avLst/>
          </a:prstGeom>
          <a:solidFill>
            <a:srgbClr val="E7F8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915400" y="1380744"/>
            <a:ext cx="914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36AA71"/>
                </a:solidFill>
                <a:latin typeface="Aptos"/>
              </a:defRPr>
            </a:pPr>
            <a:r>
              <a:t>YA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0012680" y="1353312"/>
            <a:ext cx="1051560" cy="347472"/>
          </a:xfrm>
          <a:prstGeom prst="roundRect">
            <a:avLst/>
          </a:prstGeom>
          <a:solidFill>
            <a:srgbClr val="FFF4E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012680" y="1380744"/>
            <a:ext cx="105156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F49D3A"/>
                </a:solidFill>
                <a:latin typeface="Aptos"/>
              </a:defRPr>
            </a:pPr>
            <a:r>
              <a:t>BELUM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2057400"/>
            <a:ext cx="78638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232B38"/>
                </a:solidFill>
                <a:latin typeface="Aptos"/>
              </a:defRPr>
            </a:pPr>
            <a:r>
              <a:t>Saya dapat menjelaskan tahapan SDLC.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915400" y="2039112"/>
            <a:ext cx="914400" cy="347472"/>
          </a:xfrm>
          <a:prstGeom prst="roundRect">
            <a:avLst/>
          </a:prstGeom>
          <a:solidFill>
            <a:srgbClr val="E7F8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915400" y="2066543"/>
            <a:ext cx="914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36AA71"/>
                </a:solidFill>
                <a:latin typeface="Aptos"/>
              </a:defRPr>
            </a:pPr>
            <a:r>
              <a:t>YA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10012680" y="2039112"/>
            <a:ext cx="1051560" cy="347472"/>
          </a:xfrm>
          <a:prstGeom prst="roundRect">
            <a:avLst/>
          </a:prstGeom>
          <a:solidFill>
            <a:srgbClr val="FFF4E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012680" y="2066543"/>
            <a:ext cx="105156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F49D3A"/>
                </a:solidFill>
                <a:latin typeface="Aptos"/>
              </a:defRPr>
            </a:pPr>
            <a:r>
              <a:t>BELUM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2743200"/>
            <a:ext cx="78638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232B38"/>
                </a:solidFill>
                <a:latin typeface="Aptos"/>
              </a:defRPr>
            </a:pPr>
            <a:r>
              <a:t>Saya dapat membedakan Waterfall dan Agile.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915400" y="2724912"/>
            <a:ext cx="914400" cy="347472"/>
          </a:xfrm>
          <a:prstGeom prst="roundRect">
            <a:avLst/>
          </a:prstGeom>
          <a:solidFill>
            <a:srgbClr val="E7F8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915400" y="2752344"/>
            <a:ext cx="914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36AA71"/>
                </a:solidFill>
                <a:latin typeface="Aptos"/>
              </a:defRPr>
            </a:pPr>
            <a:r>
              <a:t>YA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10012680" y="2724912"/>
            <a:ext cx="1051560" cy="347472"/>
          </a:xfrm>
          <a:prstGeom prst="roundRect">
            <a:avLst/>
          </a:prstGeom>
          <a:solidFill>
            <a:srgbClr val="FFF4E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012680" y="2752344"/>
            <a:ext cx="105156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F49D3A"/>
                </a:solidFill>
                <a:latin typeface="Aptos"/>
              </a:defRPr>
            </a:pPr>
            <a:r>
              <a:t>BELUM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2960" y="3429000"/>
            <a:ext cx="78638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232B38"/>
                </a:solidFill>
                <a:latin typeface="Aptos"/>
              </a:defRPr>
            </a:pPr>
            <a:r>
              <a:t>Saya memahami 15 metode.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8915400" y="3410712"/>
            <a:ext cx="914400" cy="347472"/>
          </a:xfrm>
          <a:prstGeom prst="roundRect">
            <a:avLst/>
          </a:prstGeom>
          <a:solidFill>
            <a:srgbClr val="E7F8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915400" y="3438144"/>
            <a:ext cx="914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36AA71"/>
                </a:solidFill>
                <a:latin typeface="Aptos"/>
              </a:defRPr>
            </a:pPr>
            <a:r>
              <a:t>YA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0012680" y="3410712"/>
            <a:ext cx="1051560" cy="347472"/>
          </a:xfrm>
          <a:prstGeom prst="roundRect">
            <a:avLst/>
          </a:prstGeom>
          <a:solidFill>
            <a:srgbClr val="FFF4E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10012680" y="3438144"/>
            <a:ext cx="105156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F49D3A"/>
                </a:solidFill>
                <a:latin typeface="Aptos"/>
              </a:defRPr>
            </a:pPr>
            <a:r>
              <a:t>BELUM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22960" y="4114800"/>
            <a:ext cx="78638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232B38"/>
                </a:solidFill>
                <a:latin typeface="Aptos"/>
              </a:defRPr>
            </a:pPr>
            <a:r>
              <a:t>Saya dapat memilih metode untuk sebuah kasus.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915400" y="4096512"/>
            <a:ext cx="914400" cy="347472"/>
          </a:xfrm>
          <a:prstGeom prst="roundRect">
            <a:avLst/>
          </a:prstGeom>
          <a:solidFill>
            <a:srgbClr val="E7F8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8915400" y="4123944"/>
            <a:ext cx="914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36AA71"/>
                </a:solidFill>
                <a:latin typeface="Aptos"/>
              </a:defRPr>
            </a:pPr>
            <a:r>
              <a:t>YA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10012680" y="4096512"/>
            <a:ext cx="1051560" cy="347472"/>
          </a:xfrm>
          <a:prstGeom prst="roundRect">
            <a:avLst/>
          </a:prstGeom>
          <a:solidFill>
            <a:srgbClr val="FFF4E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10012680" y="4123944"/>
            <a:ext cx="105156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F49D3A"/>
                </a:solidFill>
                <a:latin typeface="Aptos"/>
              </a:defRPr>
            </a:pPr>
            <a:r>
              <a:t>BELUM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22960" y="4800600"/>
            <a:ext cx="78638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232B38"/>
                </a:solidFill>
                <a:latin typeface="Aptos"/>
              </a:defRPr>
            </a:pPr>
            <a:r>
              <a:t>Saya siap membuat mini project.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915400" y="4782312"/>
            <a:ext cx="914400" cy="347472"/>
          </a:xfrm>
          <a:prstGeom prst="roundRect">
            <a:avLst/>
          </a:prstGeom>
          <a:solidFill>
            <a:srgbClr val="E7F8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8915400" y="4809744"/>
            <a:ext cx="9144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36AA71"/>
                </a:solidFill>
                <a:latin typeface="Aptos"/>
              </a:defRPr>
            </a:pPr>
            <a:r>
              <a:t>YA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10012680" y="4782312"/>
            <a:ext cx="1051560" cy="347472"/>
          </a:xfrm>
          <a:prstGeom prst="roundRect">
            <a:avLst/>
          </a:prstGeom>
          <a:solidFill>
            <a:srgbClr val="FFF4E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10012680" y="4809744"/>
            <a:ext cx="105156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F49D3A"/>
                </a:solidFill>
                <a:latin typeface="Aptos"/>
              </a:defRPr>
            </a:pPr>
            <a:r>
              <a:t>BELUM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914400" y="5623560"/>
            <a:ext cx="10241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1">
                <a:solidFill>
                  <a:srgbClr val="14233D"/>
                </a:solidFill>
                <a:latin typeface="Aptos"/>
              </a:defRPr>
            </a:pPr>
            <a:r>
              <a:t>✍️ Metode yang paling menarik bagi saya: ____________________________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0881360" y="6446520"/>
            <a:ext cx="685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626D7D"/>
                </a:solidFill>
                <a:latin typeface="Aptos"/>
              </a:defRPr>
            </a:pPr>
            <a:r>
              <a:t>20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423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5486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Aptos"/>
              </a:defRPr>
            </a:pPr>
            <a:r>
              <a:t>INGAT 3 HAL INI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822960" y="1691640"/>
            <a:ext cx="594360" cy="347472"/>
          </a:xfrm>
          <a:prstGeom prst="roundRect">
            <a:avLst/>
          </a:prstGeom>
          <a:solidFill>
            <a:srgbClr val="2337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22960" y="1719072"/>
            <a:ext cx="59436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2D6CDF"/>
                </a:solidFill>
                <a:latin typeface="Aptos"/>
              </a:defRPr>
            </a:pPr>
            <a:r>
              <a:t>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91640" y="1691640"/>
            <a:ext cx="47548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FFFFFF"/>
                </a:solidFill>
                <a:latin typeface="Aptos"/>
              </a:defRPr>
            </a:pPr>
            <a:r>
              <a:t>SDLC bukan hanya coding.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91640" y="2130552"/>
            <a:ext cx="7955279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D2DCEB"/>
                </a:solidFill>
                <a:latin typeface="Aptos"/>
              </a:defRPr>
            </a:pPr>
            <a:r>
              <a:t>Software dibuat melalui proses yang terstruktur.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22960" y="3063240"/>
            <a:ext cx="594360" cy="347472"/>
          </a:xfrm>
          <a:prstGeom prst="roundRect">
            <a:avLst/>
          </a:prstGeom>
          <a:solidFill>
            <a:srgbClr val="2337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3090672"/>
            <a:ext cx="59436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36AA71"/>
                </a:solidFill>
                <a:latin typeface="Aptos"/>
              </a:defRPr>
            </a:pPr>
            <a:r>
              <a:t>02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91640" y="3063240"/>
            <a:ext cx="47548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FFFFFF"/>
                </a:solidFill>
                <a:latin typeface="Aptos"/>
              </a:defRPr>
            </a:pPr>
            <a:r>
              <a:t>Tidak ada metode yang selalu terbaik.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91640" y="3502152"/>
            <a:ext cx="7955279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D2DCEB"/>
                </a:solidFill>
                <a:latin typeface="Aptos"/>
              </a:defRPr>
            </a:pPr>
            <a:r>
              <a:t>Pilih berdasarkan kebutuhan, risiko, waktu, dan tim.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22960" y="4434840"/>
            <a:ext cx="594360" cy="347472"/>
          </a:xfrm>
          <a:prstGeom prst="roundRect">
            <a:avLst/>
          </a:prstGeom>
          <a:solidFill>
            <a:srgbClr val="2337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60" y="4462272"/>
            <a:ext cx="59436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F49D3A"/>
                </a:solidFill>
                <a:latin typeface="Aptos"/>
              </a:defRPr>
            </a:pPr>
            <a:r>
              <a:t>03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91640" y="4434840"/>
            <a:ext cx="47548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FFFFFF"/>
                </a:solidFill>
                <a:latin typeface="Aptos"/>
              </a:defRPr>
            </a:pPr>
            <a:r>
              <a:t>Tujuan akhirnya adalah menyelesaikan masalah.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91640" y="4873752"/>
            <a:ext cx="7955279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D2DCEB"/>
                </a:solidFill>
                <a:latin typeface="Aptos"/>
              </a:defRPr>
            </a:pPr>
            <a:r>
              <a:t>Software yang baik adalah software yang berguna bagi penggunanya.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715000"/>
            <a:ext cx="73152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26B4C4"/>
                </a:solidFill>
                <a:latin typeface="Aptos"/>
              </a:defRPr>
            </a:pPr>
            <a:r>
              <a:t>DARI IDE → MENJADI SOFTWARE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138160" y="5715000"/>
            <a:ext cx="31089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300" b="1">
                <a:solidFill>
                  <a:srgbClr val="FFFFFF"/>
                </a:solidFill>
                <a:latin typeface="Aptos"/>
              </a:defRPr>
            </a:pPr>
            <a:r>
              <a:t>Selamat belajar, calon developer! 🚀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881360" y="6446520"/>
            <a:ext cx="685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626D7D"/>
                </a:solidFill>
                <a:latin typeface="Aptos"/>
              </a:defRPr>
            </a:pPr>
            <a:r>
              <a:t>21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26B4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94360" y="438912"/>
            <a:ext cx="109728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700" b="1">
                <a:solidFill>
                  <a:srgbClr val="14233D"/>
                </a:solidFill>
                <a:latin typeface="Aptos Display"/>
              </a:defRPr>
            </a:pPr>
            <a:r>
              <a:t>🚀 Pertanyaan Pemantik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2648" y="987552"/>
            <a:ext cx="107899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50">
                <a:solidFill>
                  <a:srgbClr val="626D7D"/>
                </a:solidFill>
                <a:latin typeface="Aptos"/>
              </a:defRPr>
            </a:pPr>
            <a:r>
              <a:t>Kalau guru meminta kamu membuat aplikasi absensi, apakah langsung coding?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7240" y="1600200"/>
            <a:ext cx="530352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>
                <a:solidFill>
                  <a:srgbClr val="DE5252"/>
                </a:solidFill>
                <a:latin typeface="Aptos"/>
              </a:defRPr>
            </a:pPr>
            <a:r>
              <a:t>JANGAN LANGSUNG CODING!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331720"/>
            <a:ext cx="5029200" cy="3017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defRPr sz="1700">
                <a:solidFill>
                  <a:srgbClr val="232B38"/>
                </a:solidFill>
                <a:latin typeface="Aptos"/>
              </a:defRPr>
            </a:pPr>
            <a:r>
              <a:t>• Siapa yang akan menggunakan?</a:t>
            </a:r>
          </a:p>
          <a:p>
            <a:pPr>
              <a:spcAft>
                <a:spcPts val="900"/>
              </a:spcAft>
              <a:defRPr sz="1700">
                <a:solidFill>
                  <a:srgbClr val="232B38"/>
                </a:solidFill>
                <a:latin typeface="Aptos"/>
              </a:defRPr>
            </a:pPr>
            <a:r>
              <a:t>• Apa masalah yang ingin diselesaikan?</a:t>
            </a:r>
          </a:p>
          <a:p>
            <a:pPr>
              <a:spcAft>
                <a:spcPts val="900"/>
              </a:spcAft>
              <a:defRPr sz="1700">
                <a:solidFill>
                  <a:srgbClr val="232B38"/>
                </a:solidFill>
                <a:latin typeface="Aptos"/>
              </a:defRPr>
            </a:pPr>
            <a:r>
              <a:t>• Fitur apa yang dibutuhkan?</a:t>
            </a:r>
          </a:p>
          <a:p>
            <a:pPr>
              <a:spcAft>
                <a:spcPts val="900"/>
              </a:spcAft>
              <a:defRPr sz="1700">
                <a:solidFill>
                  <a:srgbClr val="232B38"/>
                </a:solidFill>
                <a:latin typeface="Aptos"/>
              </a:defRPr>
            </a:pPr>
            <a:r>
              <a:t>• Bagaimana cara menguji aplikasi?</a:t>
            </a:r>
          </a:p>
          <a:p>
            <a:pPr>
              <a:spcAft>
                <a:spcPts val="900"/>
              </a:spcAft>
              <a:defRPr sz="1700">
                <a:solidFill>
                  <a:srgbClr val="232B38"/>
                </a:solidFill>
                <a:latin typeface="Aptos"/>
              </a:defRPr>
            </a:pPr>
            <a:r>
              <a:t>• Bagaimana jika kebutuhan berubah?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0" y="1554480"/>
            <a:ext cx="4846320" cy="3474720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400800" y="1554480"/>
            <a:ext cx="64008" cy="3474720"/>
          </a:xfrm>
          <a:prstGeom prst="rect">
            <a:avLst/>
          </a:prstGeom>
          <a:solidFill>
            <a:srgbClr val="2D6C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601968" y="1719072"/>
            <a:ext cx="4480559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14233D"/>
                </a:solidFill>
                <a:latin typeface="Aptos"/>
              </a:defRPr>
            </a:pPr>
            <a:r>
              <a:t>Intinya…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01968" y="2121408"/>
            <a:ext cx="4480559" cy="2788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232B38"/>
                </a:solidFill>
                <a:latin typeface="Aptos"/>
              </a:defRPr>
            </a:pPr>
            <a:r>
              <a:t>Software yang baik lahir dari proses yang baik.</a:t>
            </a:r>
            <a:br/>
            <a:br/>
            <a:r>
              <a:t>SDLC membantu tim bekerja lebih terarah, mengurangi kesalahan, dan menghasilkan software yang sesuai kebutuhan.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086600" y="5440680"/>
            <a:ext cx="3474720" cy="347472"/>
          </a:xfrm>
          <a:prstGeom prst="roundRect">
            <a:avLst/>
          </a:prstGeom>
          <a:solidFill>
            <a:srgbClr val="E8F0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086600" y="5468112"/>
            <a:ext cx="34747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2D6CDF"/>
                </a:solidFill>
                <a:latin typeface="Aptos"/>
              </a:defRPr>
            </a:pPr>
            <a:r>
              <a:t>Masalah → Proses → Solusi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881360" y="6446520"/>
            <a:ext cx="685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626D7D"/>
                </a:solidFill>
                <a:latin typeface="Aptos"/>
              </a:defRPr>
            </a:pPr>
            <a: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2D6C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94360" y="438912"/>
            <a:ext cx="109728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700" b="1">
                <a:solidFill>
                  <a:srgbClr val="14233D"/>
                </a:solidFill>
                <a:latin typeface="Aptos Display"/>
              </a:defRPr>
            </a:pPr>
            <a:r>
              <a:t>💡 Apa Itu SDLC?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2648" y="987552"/>
            <a:ext cx="107899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50">
                <a:solidFill>
                  <a:srgbClr val="626D7D"/>
                </a:solidFill>
                <a:latin typeface="Aptos"/>
              </a:defRPr>
            </a:pPr>
            <a:r>
              <a:t>Software Development Life Cycle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7240" y="155448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500" b="1">
                <a:solidFill>
                  <a:srgbClr val="14233D"/>
                </a:solidFill>
                <a:latin typeface="Aptos"/>
              </a:defRPr>
            </a:pPr>
            <a:r>
              <a:t>SDLC adalah proses atau siklus untuk mengembangkan perangkat lunak secara sistematis.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57200" y="2743200"/>
            <a:ext cx="1234440" cy="822960"/>
          </a:xfrm>
          <a:prstGeom prst="roundRect">
            <a:avLst/>
          </a:prstGeom>
          <a:solidFill>
            <a:srgbClr val="2D6C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2953512"/>
            <a:ext cx="12344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FFFFFF"/>
                </a:solidFill>
                <a:latin typeface="Aptos"/>
              </a:defRPr>
            </a:pPr>
            <a:r>
              <a:t>Planning</a:t>
            </a:r>
          </a:p>
        </p:txBody>
      </p:sp>
      <p:cxnSp>
        <p:nvCxnSpPr>
          <p:cNvPr id="9" name="Connector 8"/>
          <p:cNvCxnSpPr/>
          <p:nvPr/>
        </p:nvCxnSpPr>
        <p:spPr>
          <a:xfrm>
            <a:off x="1691640" y="3154680"/>
            <a:ext cx="411480" cy="0"/>
          </a:xfrm>
          <a:prstGeom prst="line">
            <a:avLst/>
          </a:prstGeom>
          <a:ln w="19050">
            <a:solidFill>
              <a:srgbClr val="A0AAB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2148840" y="2743200"/>
            <a:ext cx="1234440" cy="822960"/>
          </a:xfrm>
          <a:prstGeom prst="roundRect">
            <a:avLst/>
          </a:prstGeom>
          <a:solidFill>
            <a:srgbClr val="26B4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2148840" y="2953512"/>
            <a:ext cx="12344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FFFFFF"/>
                </a:solidFill>
                <a:latin typeface="Aptos"/>
              </a:defRPr>
            </a:pPr>
            <a:r>
              <a:t>Analysis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3383280" y="3154680"/>
            <a:ext cx="411480" cy="0"/>
          </a:xfrm>
          <a:prstGeom prst="line">
            <a:avLst/>
          </a:prstGeom>
          <a:ln w="19050">
            <a:solidFill>
              <a:srgbClr val="A0AAB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3840480" y="2743200"/>
            <a:ext cx="1234440" cy="822960"/>
          </a:xfrm>
          <a:prstGeom prst="roundRect">
            <a:avLst/>
          </a:prstGeom>
          <a:solidFill>
            <a:srgbClr val="7E5BB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3840480" y="2953512"/>
            <a:ext cx="12344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FFFFFF"/>
                </a:solidFill>
                <a:latin typeface="Aptos"/>
              </a:defRPr>
            </a:pPr>
            <a:r>
              <a:t>Design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5074920" y="3154680"/>
            <a:ext cx="411480" cy="0"/>
          </a:xfrm>
          <a:prstGeom prst="line">
            <a:avLst/>
          </a:prstGeom>
          <a:ln w="19050">
            <a:solidFill>
              <a:srgbClr val="A0AAB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5532120" y="2743200"/>
            <a:ext cx="1234440" cy="822960"/>
          </a:xfrm>
          <a:prstGeom prst="roundRect">
            <a:avLst/>
          </a:prstGeom>
          <a:solidFill>
            <a:srgbClr val="F49D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532120" y="2953512"/>
            <a:ext cx="12344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FFFFFF"/>
                </a:solidFill>
                <a:latin typeface="Aptos"/>
              </a:defRPr>
            </a:pPr>
            <a:r>
              <a:t>Development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6766560" y="3154680"/>
            <a:ext cx="411480" cy="0"/>
          </a:xfrm>
          <a:prstGeom prst="line">
            <a:avLst/>
          </a:prstGeom>
          <a:ln w="19050">
            <a:solidFill>
              <a:srgbClr val="A0AAB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7223760" y="2743200"/>
            <a:ext cx="1234440" cy="822960"/>
          </a:xfrm>
          <a:prstGeom prst="roundRect">
            <a:avLst/>
          </a:prstGeom>
          <a:solidFill>
            <a:srgbClr val="DE52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223760" y="2953512"/>
            <a:ext cx="12344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FFFFFF"/>
                </a:solidFill>
                <a:latin typeface="Aptos"/>
              </a:defRPr>
            </a:pPr>
            <a:r>
              <a:t>Testing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8458200" y="3154680"/>
            <a:ext cx="411480" cy="0"/>
          </a:xfrm>
          <a:prstGeom prst="line">
            <a:avLst/>
          </a:prstGeom>
          <a:ln w="19050">
            <a:solidFill>
              <a:srgbClr val="A0AAB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8915400" y="2743200"/>
            <a:ext cx="1234440" cy="822960"/>
          </a:xfrm>
          <a:prstGeom prst="roundRect">
            <a:avLst/>
          </a:prstGeom>
          <a:solidFill>
            <a:srgbClr val="36AA7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915400" y="2953512"/>
            <a:ext cx="12344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FFFFFF"/>
                </a:solidFill>
                <a:latin typeface="Aptos"/>
              </a:defRPr>
            </a:pPr>
            <a:r>
              <a:t>Deployment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10149840" y="3154680"/>
            <a:ext cx="411479" cy="0"/>
          </a:xfrm>
          <a:prstGeom prst="line">
            <a:avLst/>
          </a:prstGeom>
          <a:ln w="19050">
            <a:solidFill>
              <a:srgbClr val="A0AAB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>
            <a:off x="10607040" y="2743200"/>
            <a:ext cx="1234440" cy="822960"/>
          </a:xfrm>
          <a:prstGeom prst="roundRect">
            <a:avLst/>
          </a:prstGeom>
          <a:solidFill>
            <a:srgbClr val="1423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0607040" y="2953512"/>
            <a:ext cx="12344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FFFFFF"/>
                </a:solidFill>
                <a:latin typeface="Aptos"/>
              </a:defRPr>
            </a:pPr>
            <a:r>
              <a:t>Maintenance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371600" y="4754880"/>
            <a:ext cx="9418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700" b="1">
                <a:solidFill>
                  <a:srgbClr val="626D7D"/>
                </a:solidFill>
                <a:latin typeface="Aptos"/>
              </a:defRPr>
            </a:pPr>
            <a:r>
              <a:t>Bukan hanya coding. Coding adalah salah satu bagian dari siklus pengembangan.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881360" y="6446520"/>
            <a:ext cx="685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626D7D"/>
                </a:solidFill>
                <a:latin typeface="Aptos"/>
              </a:defRPr>
            </a:pPr>
            <a: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7E5BB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94360" y="438912"/>
            <a:ext cx="109728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700" b="1">
                <a:solidFill>
                  <a:srgbClr val="14233D"/>
                </a:solidFill>
                <a:latin typeface="Aptos Display"/>
              </a:defRPr>
            </a:pPr>
            <a:r>
              <a:t>🧭 Tahapan SDLC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2648" y="987552"/>
            <a:ext cx="107899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50">
                <a:solidFill>
                  <a:srgbClr val="626D7D"/>
                </a:solidFill>
                <a:latin typeface="Aptos"/>
              </a:defRPr>
            </a:pPr>
            <a:r>
              <a:t>Kenali fungsi setiap tahap sebelum mengenal metode-metodenya.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94360" y="1417320"/>
            <a:ext cx="5349240" cy="1024128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94360" y="1417320"/>
            <a:ext cx="64008" cy="1024128"/>
          </a:xfrm>
          <a:prstGeom prst="rect">
            <a:avLst/>
          </a:prstGeom>
          <a:solidFill>
            <a:srgbClr val="2D6C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95528" y="1581912"/>
            <a:ext cx="4983479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14233D"/>
                </a:solidFill>
                <a:latin typeface="Aptos"/>
              </a:defRPr>
            </a:pPr>
            <a:r>
              <a:t>1. Planning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95528" y="1984248"/>
            <a:ext cx="4983479" cy="338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20" b="0">
                <a:solidFill>
                  <a:srgbClr val="232B38"/>
                </a:solidFill>
                <a:latin typeface="Aptos"/>
              </a:defRPr>
            </a:pPr>
            <a:r>
              <a:t>Menentukan masalah, tujuan, waktu, biaya, sumber daya.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263640" y="1417320"/>
            <a:ext cx="5349240" cy="1024128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6263640" y="1417320"/>
            <a:ext cx="64008" cy="1024128"/>
          </a:xfrm>
          <a:prstGeom prst="rect">
            <a:avLst/>
          </a:prstGeom>
          <a:solidFill>
            <a:srgbClr val="26B4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64808" y="1581912"/>
            <a:ext cx="4983479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14233D"/>
                </a:solidFill>
                <a:latin typeface="Aptos"/>
              </a:defRPr>
            </a:pPr>
            <a:r>
              <a:t>2. Analysis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64808" y="1984248"/>
            <a:ext cx="4983479" cy="338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20" b="0">
                <a:solidFill>
                  <a:srgbClr val="232B38"/>
                </a:solidFill>
                <a:latin typeface="Aptos"/>
              </a:defRPr>
            </a:pPr>
            <a:r>
              <a:t>Menggali kebutuhan pengguna dan proses bisnis.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94360" y="2743200"/>
            <a:ext cx="5349240" cy="1024128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594360" y="2743200"/>
            <a:ext cx="64008" cy="1024128"/>
          </a:xfrm>
          <a:prstGeom prst="rect">
            <a:avLst/>
          </a:prstGeom>
          <a:solidFill>
            <a:srgbClr val="7E5BB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95528" y="2907792"/>
            <a:ext cx="4983479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14233D"/>
                </a:solidFill>
                <a:latin typeface="Aptos"/>
              </a:defRPr>
            </a:pPr>
            <a:r>
              <a:t>3. Design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95528" y="3310128"/>
            <a:ext cx="4983479" cy="338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20" b="0">
                <a:solidFill>
                  <a:srgbClr val="232B38"/>
                </a:solidFill>
                <a:latin typeface="Aptos"/>
              </a:defRPr>
            </a:pPr>
            <a:r>
              <a:t>Membuat rancangan UI, database, UML, flowchart.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263640" y="2743200"/>
            <a:ext cx="5349240" cy="1024128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263640" y="2743200"/>
            <a:ext cx="64008" cy="1024128"/>
          </a:xfrm>
          <a:prstGeom prst="rect">
            <a:avLst/>
          </a:prstGeom>
          <a:solidFill>
            <a:srgbClr val="F49D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464808" y="2907792"/>
            <a:ext cx="4983479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14233D"/>
                </a:solidFill>
                <a:latin typeface="Aptos"/>
              </a:defRPr>
            </a:pPr>
            <a:r>
              <a:t>4. Development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64808" y="3310128"/>
            <a:ext cx="4983479" cy="338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20" b="0">
                <a:solidFill>
                  <a:srgbClr val="232B38"/>
                </a:solidFill>
                <a:latin typeface="Aptos"/>
              </a:defRPr>
            </a:pPr>
            <a:r>
              <a:t>Menulis kode dan membangun software.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94360" y="4069080"/>
            <a:ext cx="5349240" cy="1024128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594360" y="4069080"/>
            <a:ext cx="64008" cy="1024128"/>
          </a:xfrm>
          <a:prstGeom prst="rect">
            <a:avLst/>
          </a:prstGeom>
          <a:solidFill>
            <a:srgbClr val="DE52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95528" y="4233672"/>
            <a:ext cx="4983479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14233D"/>
                </a:solidFill>
                <a:latin typeface="Aptos"/>
              </a:defRPr>
            </a:pPr>
            <a:r>
              <a:t>5. Testing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95528" y="4636008"/>
            <a:ext cx="4983479" cy="338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20" b="0">
                <a:solidFill>
                  <a:srgbClr val="232B38"/>
                </a:solidFill>
                <a:latin typeface="Aptos"/>
              </a:defRPr>
            </a:pPr>
            <a:r>
              <a:t>Mencari bug dan memastikan fitur bekerja.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263640" y="4069080"/>
            <a:ext cx="5349240" cy="1024128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6263640" y="4069080"/>
            <a:ext cx="64008" cy="1024128"/>
          </a:xfrm>
          <a:prstGeom prst="rect">
            <a:avLst/>
          </a:prstGeom>
          <a:solidFill>
            <a:srgbClr val="36AA7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464808" y="4233672"/>
            <a:ext cx="4983479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14233D"/>
                </a:solidFill>
                <a:latin typeface="Aptos"/>
              </a:defRPr>
            </a:pPr>
            <a:r>
              <a:t>6. Deployment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64808" y="4636008"/>
            <a:ext cx="4983479" cy="338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20" b="0">
                <a:solidFill>
                  <a:srgbClr val="232B38"/>
                </a:solidFill>
                <a:latin typeface="Aptos"/>
              </a:defRPr>
            </a:pPr>
            <a:r>
              <a:t>Membuat software siap digunakan.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94360" y="5394959"/>
            <a:ext cx="5349240" cy="1024128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594360" y="5394959"/>
            <a:ext cx="64008" cy="1024128"/>
          </a:xfrm>
          <a:prstGeom prst="rect">
            <a:avLst/>
          </a:prstGeom>
          <a:solidFill>
            <a:srgbClr val="1423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795528" y="5559551"/>
            <a:ext cx="4983479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14233D"/>
                </a:solidFill>
                <a:latin typeface="Aptos"/>
              </a:defRPr>
            </a:pPr>
            <a:r>
              <a:t>7. Maintenance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95528" y="5961888"/>
            <a:ext cx="4983479" cy="338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20" b="0">
                <a:solidFill>
                  <a:srgbClr val="232B38"/>
                </a:solidFill>
                <a:latin typeface="Aptos"/>
              </a:defRPr>
            </a:pPr>
            <a:r>
              <a:t>Memperbaiki, mengamankan, dan mengembangkan software.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881360" y="6446520"/>
            <a:ext cx="685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626D7D"/>
                </a:solidFill>
                <a:latin typeface="Aptos"/>
              </a:defRPr>
            </a:pPr>
            <a: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F49D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94360" y="438912"/>
            <a:ext cx="109728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700" b="1">
                <a:solidFill>
                  <a:srgbClr val="14233D"/>
                </a:solidFill>
                <a:latin typeface="Aptos Display"/>
              </a:defRPr>
            </a:pPr>
            <a:r>
              <a:t>🗺️ Peta 15 Metode SDLC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2648" y="987552"/>
            <a:ext cx="107899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50">
                <a:solidFill>
                  <a:srgbClr val="626D7D"/>
                </a:solidFill>
                <a:latin typeface="Aptos"/>
              </a:defRPr>
            </a:pPr>
            <a:r>
              <a:t>Gunakan kata kunci untuk mengingat fokus utama tiap metode.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94360" y="1325880"/>
            <a:ext cx="347472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94360" y="1325880"/>
            <a:ext cx="64008" cy="749808"/>
          </a:xfrm>
          <a:prstGeom prst="rect">
            <a:avLst/>
          </a:prstGeom>
          <a:solidFill>
            <a:srgbClr val="2D6C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95528" y="1490472"/>
            <a:ext cx="3108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4233D"/>
                </a:solidFill>
                <a:latin typeface="Aptos"/>
              </a:defRPr>
            </a:pPr>
            <a:r>
              <a:t>01  Waterfall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95528" y="1892807"/>
            <a:ext cx="3108960" cy="64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50" b="0">
                <a:solidFill>
                  <a:srgbClr val="232B38"/>
                </a:solidFill>
                <a:latin typeface="Aptos"/>
              </a:defRPr>
            </a:pPr>
            <a:r>
              <a:t>Berurutan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389120" y="1325880"/>
            <a:ext cx="347472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4389120" y="1325880"/>
            <a:ext cx="64008" cy="749808"/>
          </a:xfrm>
          <a:prstGeom prst="rect">
            <a:avLst/>
          </a:prstGeom>
          <a:solidFill>
            <a:srgbClr val="26B4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590288" y="1490472"/>
            <a:ext cx="3108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4233D"/>
                </a:solidFill>
                <a:latin typeface="Aptos"/>
              </a:defRPr>
            </a:pPr>
            <a:r>
              <a:t>02  V-Model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90288" y="1892807"/>
            <a:ext cx="3108960" cy="64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50" b="0">
                <a:solidFill>
                  <a:srgbClr val="232B38"/>
                </a:solidFill>
                <a:latin typeface="Aptos"/>
              </a:defRPr>
            </a:pPr>
            <a:r>
              <a:t>Testing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183880" y="1325880"/>
            <a:ext cx="347472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8183880" y="1325880"/>
            <a:ext cx="64008" cy="749808"/>
          </a:xfrm>
          <a:prstGeom prst="rect">
            <a:avLst/>
          </a:prstGeom>
          <a:solidFill>
            <a:srgbClr val="7E5BB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385048" y="1490472"/>
            <a:ext cx="3108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4233D"/>
                </a:solidFill>
                <a:latin typeface="Aptos"/>
              </a:defRPr>
            </a:pPr>
            <a:r>
              <a:t>03  Iterative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385048" y="1892807"/>
            <a:ext cx="3108960" cy="64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50" b="0">
                <a:solidFill>
                  <a:srgbClr val="232B38"/>
                </a:solidFill>
                <a:latin typeface="Aptos"/>
              </a:defRPr>
            </a:pPr>
            <a:r>
              <a:t>Pengulangan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94360" y="2286000"/>
            <a:ext cx="347472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594360" y="2286000"/>
            <a:ext cx="64008" cy="749808"/>
          </a:xfrm>
          <a:prstGeom prst="rect">
            <a:avLst/>
          </a:prstGeom>
          <a:solidFill>
            <a:srgbClr val="36AA7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95528" y="2450592"/>
            <a:ext cx="3108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4233D"/>
                </a:solidFill>
                <a:latin typeface="Aptos"/>
              </a:defRPr>
            </a:pPr>
            <a:r>
              <a:t>04  Incremental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95528" y="2852928"/>
            <a:ext cx="3108960" cy="64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50" b="0">
                <a:solidFill>
                  <a:srgbClr val="232B38"/>
                </a:solidFill>
                <a:latin typeface="Aptos"/>
              </a:defRPr>
            </a:pPr>
            <a:r>
              <a:t>Bertahap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4389120" y="2286000"/>
            <a:ext cx="347472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4389120" y="2286000"/>
            <a:ext cx="64008" cy="749808"/>
          </a:xfrm>
          <a:prstGeom prst="rect">
            <a:avLst/>
          </a:prstGeom>
          <a:solidFill>
            <a:srgbClr val="F49D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4590288" y="2450592"/>
            <a:ext cx="3108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4233D"/>
                </a:solidFill>
                <a:latin typeface="Aptos"/>
              </a:defRPr>
            </a:pPr>
            <a:r>
              <a:t>05  Prototyping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590288" y="2852928"/>
            <a:ext cx="3108960" cy="64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50" b="0">
                <a:solidFill>
                  <a:srgbClr val="232B38"/>
                </a:solidFill>
                <a:latin typeface="Aptos"/>
              </a:defRPr>
            </a:pPr>
            <a:r>
              <a:t>Prototype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8183880" y="2286000"/>
            <a:ext cx="347472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8183880" y="2286000"/>
            <a:ext cx="64008" cy="749808"/>
          </a:xfrm>
          <a:prstGeom prst="rect">
            <a:avLst/>
          </a:prstGeom>
          <a:solidFill>
            <a:srgbClr val="DE52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8385048" y="2450592"/>
            <a:ext cx="3108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4233D"/>
                </a:solidFill>
                <a:latin typeface="Aptos"/>
              </a:defRPr>
            </a:pPr>
            <a:r>
              <a:t>06  Spiral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385048" y="2852928"/>
            <a:ext cx="3108960" cy="64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50" b="0">
                <a:solidFill>
                  <a:srgbClr val="232B38"/>
                </a:solidFill>
                <a:latin typeface="Aptos"/>
              </a:defRPr>
            </a:pPr>
            <a:r>
              <a:t>Risiko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94360" y="3246120"/>
            <a:ext cx="347472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594360" y="3246120"/>
            <a:ext cx="64008" cy="749808"/>
          </a:xfrm>
          <a:prstGeom prst="rect">
            <a:avLst/>
          </a:prstGeom>
          <a:solidFill>
            <a:srgbClr val="2D6C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795528" y="3410712"/>
            <a:ext cx="3108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4233D"/>
                </a:solidFill>
                <a:latin typeface="Aptos"/>
              </a:defRPr>
            </a:pPr>
            <a:r>
              <a:t>07  RAD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95528" y="3813048"/>
            <a:ext cx="3108960" cy="64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50" b="0">
                <a:solidFill>
                  <a:srgbClr val="232B38"/>
                </a:solidFill>
                <a:latin typeface="Aptos"/>
              </a:defRPr>
            </a:pPr>
            <a:r>
              <a:t>Cepat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4389120" y="3246120"/>
            <a:ext cx="347472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4389120" y="3246120"/>
            <a:ext cx="64008" cy="749808"/>
          </a:xfrm>
          <a:prstGeom prst="rect">
            <a:avLst/>
          </a:prstGeom>
          <a:solidFill>
            <a:srgbClr val="26B4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4590288" y="3410712"/>
            <a:ext cx="3108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4233D"/>
                </a:solidFill>
                <a:latin typeface="Aptos"/>
              </a:defRPr>
            </a:pPr>
            <a:r>
              <a:t>08  Agile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590288" y="3813048"/>
            <a:ext cx="3108960" cy="64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50" b="0">
                <a:solidFill>
                  <a:srgbClr val="232B38"/>
                </a:solidFill>
                <a:latin typeface="Aptos"/>
              </a:defRPr>
            </a:pPr>
            <a:r>
              <a:t>Fleksibel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8183880" y="3246120"/>
            <a:ext cx="347472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ectangle 38"/>
          <p:cNvSpPr/>
          <p:nvPr/>
        </p:nvSpPr>
        <p:spPr>
          <a:xfrm>
            <a:off x="8183880" y="3246120"/>
            <a:ext cx="64008" cy="749808"/>
          </a:xfrm>
          <a:prstGeom prst="rect">
            <a:avLst/>
          </a:prstGeom>
          <a:solidFill>
            <a:srgbClr val="7E5BB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8385048" y="3410712"/>
            <a:ext cx="3108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4233D"/>
                </a:solidFill>
                <a:latin typeface="Aptos"/>
              </a:defRPr>
            </a:pPr>
            <a:r>
              <a:t>09  Scrum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385048" y="3813048"/>
            <a:ext cx="3108960" cy="64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50" b="0">
                <a:solidFill>
                  <a:srgbClr val="232B38"/>
                </a:solidFill>
                <a:latin typeface="Aptos"/>
              </a:defRPr>
            </a:pPr>
            <a:r>
              <a:t>Sprint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594360" y="4206240"/>
            <a:ext cx="347472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Rectangle 42"/>
          <p:cNvSpPr/>
          <p:nvPr/>
        </p:nvSpPr>
        <p:spPr>
          <a:xfrm>
            <a:off x="594360" y="4206240"/>
            <a:ext cx="64008" cy="749808"/>
          </a:xfrm>
          <a:prstGeom prst="rect">
            <a:avLst/>
          </a:prstGeom>
          <a:solidFill>
            <a:srgbClr val="36AA7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795528" y="4370832"/>
            <a:ext cx="3108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4233D"/>
                </a:solidFill>
                <a:latin typeface="Aptos"/>
              </a:defRPr>
            </a:pPr>
            <a:r>
              <a:t>10  XP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95528" y="4773168"/>
            <a:ext cx="3108960" cy="64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50" b="0">
                <a:solidFill>
                  <a:srgbClr val="232B38"/>
                </a:solidFill>
                <a:latin typeface="Aptos"/>
              </a:defRPr>
            </a:pPr>
            <a:r>
              <a:t>Kualitas kode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4389120" y="4206240"/>
            <a:ext cx="347472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ectangle 46"/>
          <p:cNvSpPr/>
          <p:nvPr/>
        </p:nvSpPr>
        <p:spPr>
          <a:xfrm>
            <a:off x="4389120" y="4206240"/>
            <a:ext cx="64008" cy="749808"/>
          </a:xfrm>
          <a:prstGeom prst="rect">
            <a:avLst/>
          </a:prstGeom>
          <a:solidFill>
            <a:srgbClr val="F49D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4590288" y="4370832"/>
            <a:ext cx="3108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4233D"/>
                </a:solidFill>
                <a:latin typeface="Aptos"/>
              </a:defRPr>
            </a:pPr>
            <a:r>
              <a:t>11  Kanban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590288" y="4773168"/>
            <a:ext cx="3108960" cy="64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50" b="0">
                <a:solidFill>
                  <a:srgbClr val="232B38"/>
                </a:solidFill>
                <a:latin typeface="Aptos"/>
              </a:defRPr>
            </a:pPr>
            <a:r>
              <a:t>Visual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8183880" y="4206240"/>
            <a:ext cx="347472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Rectangle 50"/>
          <p:cNvSpPr/>
          <p:nvPr/>
        </p:nvSpPr>
        <p:spPr>
          <a:xfrm>
            <a:off x="8183880" y="4206240"/>
            <a:ext cx="64008" cy="749808"/>
          </a:xfrm>
          <a:prstGeom prst="rect">
            <a:avLst/>
          </a:prstGeom>
          <a:solidFill>
            <a:srgbClr val="DE52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8385048" y="4370832"/>
            <a:ext cx="3108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4233D"/>
                </a:solidFill>
                <a:latin typeface="Aptos"/>
              </a:defRPr>
            </a:pPr>
            <a:r>
              <a:t>12  DevOps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385048" y="4773168"/>
            <a:ext cx="3108960" cy="64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50" b="0">
                <a:solidFill>
                  <a:srgbClr val="232B38"/>
                </a:solidFill>
                <a:latin typeface="Aptos"/>
              </a:defRPr>
            </a:pPr>
            <a:r>
              <a:t>Otomasi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594360" y="5166360"/>
            <a:ext cx="347472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Rectangle 54"/>
          <p:cNvSpPr/>
          <p:nvPr/>
        </p:nvSpPr>
        <p:spPr>
          <a:xfrm>
            <a:off x="594360" y="5166360"/>
            <a:ext cx="64008" cy="749808"/>
          </a:xfrm>
          <a:prstGeom prst="rect">
            <a:avLst/>
          </a:prstGeom>
          <a:solidFill>
            <a:srgbClr val="2D6C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TextBox 55"/>
          <p:cNvSpPr txBox="1"/>
          <p:nvPr/>
        </p:nvSpPr>
        <p:spPr>
          <a:xfrm>
            <a:off x="795528" y="5330952"/>
            <a:ext cx="3108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4233D"/>
                </a:solidFill>
                <a:latin typeface="Aptos"/>
              </a:defRPr>
            </a:pPr>
            <a:r>
              <a:t>13  Big Bang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795528" y="5733288"/>
            <a:ext cx="3108960" cy="64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50" b="0">
                <a:solidFill>
                  <a:srgbClr val="232B38"/>
                </a:solidFill>
                <a:latin typeface="Aptos"/>
              </a:defRPr>
            </a:pPr>
            <a:r>
              <a:t>Eksperimen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4389120" y="5166360"/>
            <a:ext cx="347472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Rectangle 58"/>
          <p:cNvSpPr/>
          <p:nvPr/>
        </p:nvSpPr>
        <p:spPr>
          <a:xfrm>
            <a:off x="4389120" y="5166360"/>
            <a:ext cx="64008" cy="749808"/>
          </a:xfrm>
          <a:prstGeom prst="rect">
            <a:avLst/>
          </a:prstGeom>
          <a:solidFill>
            <a:srgbClr val="26B4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TextBox 59"/>
          <p:cNvSpPr txBox="1"/>
          <p:nvPr/>
        </p:nvSpPr>
        <p:spPr>
          <a:xfrm>
            <a:off x="4590288" y="5330952"/>
            <a:ext cx="3108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4233D"/>
                </a:solidFill>
                <a:latin typeface="Aptos"/>
              </a:defRPr>
            </a:pPr>
            <a:r>
              <a:t>14  Fountain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590288" y="5733288"/>
            <a:ext cx="3108960" cy="64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50" b="0">
                <a:solidFill>
                  <a:srgbClr val="232B38"/>
                </a:solidFill>
                <a:latin typeface="Aptos"/>
              </a:defRPr>
            </a:pPr>
            <a:r>
              <a:t>Tumpang tindih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8183880" y="5166360"/>
            <a:ext cx="347472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Rectangle 62"/>
          <p:cNvSpPr/>
          <p:nvPr/>
        </p:nvSpPr>
        <p:spPr>
          <a:xfrm>
            <a:off x="8183880" y="5166360"/>
            <a:ext cx="64008" cy="749808"/>
          </a:xfrm>
          <a:prstGeom prst="rect">
            <a:avLst/>
          </a:prstGeom>
          <a:solidFill>
            <a:srgbClr val="7E5BB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TextBox 63"/>
          <p:cNvSpPr txBox="1"/>
          <p:nvPr/>
        </p:nvSpPr>
        <p:spPr>
          <a:xfrm>
            <a:off x="8385048" y="5330952"/>
            <a:ext cx="3108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14233D"/>
                </a:solidFill>
                <a:latin typeface="Aptos"/>
              </a:defRPr>
            </a:pPr>
            <a:r>
              <a:t>15  RUP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8385048" y="5733288"/>
            <a:ext cx="3108960" cy="64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50" b="0">
                <a:solidFill>
                  <a:srgbClr val="232B38"/>
                </a:solidFill>
                <a:latin typeface="Aptos"/>
              </a:defRPr>
            </a:pPr>
            <a:r>
              <a:t>Iteratif + arsitektur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10881360" y="6446520"/>
            <a:ext cx="685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626D7D"/>
                </a:solidFill>
                <a:latin typeface="Aptos"/>
              </a:defRPr>
            </a:pPr>
            <a: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2D6C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94360" y="438912"/>
            <a:ext cx="109728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700" b="1">
                <a:solidFill>
                  <a:srgbClr val="14233D"/>
                </a:solidFill>
                <a:latin typeface="Aptos Display"/>
              </a:defRPr>
            </a:pPr>
            <a:r>
              <a:t>01 • WATERFALL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2648" y="987552"/>
            <a:ext cx="107899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50">
                <a:solidFill>
                  <a:srgbClr val="626D7D"/>
                </a:solidFill>
                <a:latin typeface="Aptos"/>
              </a:defRPr>
            </a:pPr>
            <a:r>
              <a:t>Metode berurutan — seperti air terjun.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08760"/>
            <a:ext cx="107899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100" b="1">
                <a:solidFill>
                  <a:srgbClr val="14233D"/>
                </a:solidFill>
                <a:latin typeface="Aptos"/>
              </a:defRPr>
            </a:pPr>
            <a:r>
              <a:t>Planning → Analysis → Design → Coding → Testing → Deployment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85800" y="2468880"/>
            <a:ext cx="1417320" cy="658368"/>
          </a:xfrm>
          <a:prstGeom prst="roundRect">
            <a:avLst/>
          </a:prstGeom>
          <a:solidFill>
            <a:srgbClr val="E8F0FF"/>
          </a:solidFill>
          <a:ln>
            <a:solidFill>
              <a:srgbClr val="2D6C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85800" y="2679192"/>
            <a:ext cx="14173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2D6CDF"/>
                </a:solidFill>
                <a:latin typeface="Aptos"/>
              </a:defRPr>
            </a:pPr>
            <a:r>
              <a:t>Planning</a:t>
            </a:r>
          </a:p>
        </p:txBody>
      </p:sp>
      <p:cxnSp>
        <p:nvCxnSpPr>
          <p:cNvPr id="9" name="Connector 8"/>
          <p:cNvCxnSpPr/>
          <p:nvPr/>
        </p:nvCxnSpPr>
        <p:spPr>
          <a:xfrm>
            <a:off x="2103120" y="2798064"/>
            <a:ext cx="411480" cy="0"/>
          </a:xfrm>
          <a:prstGeom prst="line">
            <a:avLst/>
          </a:prstGeom>
          <a:ln w="19050">
            <a:solidFill>
              <a:srgbClr val="2D6C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2560320" y="2468880"/>
            <a:ext cx="1417320" cy="658368"/>
          </a:xfrm>
          <a:prstGeom prst="roundRect">
            <a:avLst/>
          </a:prstGeom>
          <a:solidFill>
            <a:srgbClr val="E8F0FF"/>
          </a:solidFill>
          <a:ln>
            <a:solidFill>
              <a:srgbClr val="2D6C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2560320" y="2679192"/>
            <a:ext cx="14173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2D6CDF"/>
                </a:solidFill>
                <a:latin typeface="Aptos"/>
              </a:defRPr>
            </a:pPr>
            <a:r>
              <a:t>Analysis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3977639" y="2798064"/>
            <a:ext cx="411481" cy="0"/>
          </a:xfrm>
          <a:prstGeom prst="line">
            <a:avLst/>
          </a:prstGeom>
          <a:ln w="19050">
            <a:solidFill>
              <a:srgbClr val="2D6C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4434840" y="2468880"/>
            <a:ext cx="1417320" cy="658368"/>
          </a:xfrm>
          <a:prstGeom prst="roundRect">
            <a:avLst/>
          </a:prstGeom>
          <a:solidFill>
            <a:srgbClr val="E8F0FF"/>
          </a:solidFill>
          <a:ln>
            <a:solidFill>
              <a:srgbClr val="2D6C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434840" y="2679192"/>
            <a:ext cx="14173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2D6CDF"/>
                </a:solidFill>
                <a:latin typeface="Aptos"/>
              </a:defRPr>
            </a:pPr>
            <a:r>
              <a:t>Design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5852159" y="2798064"/>
            <a:ext cx="411481" cy="0"/>
          </a:xfrm>
          <a:prstGeom prst="line">
            <a:avLst/>
          </a:prstGeom>
          <a:ln w="19050">
            <a:solidFill>
              <a:srgbClr val="2D6C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6309359" y="2468880"/>
            <a:ext cx="1417320" cy="658368"/>
          </a:xfrm>
          <a:prstGeom prst="roundRect">
            <a:avLst/>
          </a:prstGeom>
          <a:solidFill>
            <a:srgbClr val="E8F0FF"/>
          </a:solidFill>
          <a:ln>
            <a:solidFill>
              <a:srgbClr val="2D6C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309359" y="2679192"/>
            <a:ext cx="14173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2D6CDF"/>
                </a:solidFill>
                <a:latin typeface="Aptos"/>
              </a:defRPr>
            </a:pPr>
            <a:r>
              <a:t>Coding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7726679" y="2798064"/>
            <a:ext cx="411480" cy="0"/>
          </a:xfrm>
          <a:prstGeom prst="line">
            <a:avLst/>
          </a:prstGeom>
          <a:ln w="19050">
            <a:solidFill>
              <a:srgbClr val="2D6C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8183879" y="2468880"/>
            <a:ext cx="1417320" cy="658368"/>
          </a:xfrm>
          <a:prstGeom prst="roundRect">
            <a:avLst/>
          </a:prstGeom>
          <a:solidFill>
            <a:srgbClr val="E8F0FF"/>
          </a:solidFill>
          <a:ln>
            <a:solidFill>
              <a:srgbClr val="2D6C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183879" y="2679192"/>
            <a:ext cx="14173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2D6CDF"/>
                </a:solidFill>
                <a:latin typeface="Aptos"/>
              </a:defRPr>
            </a:pPr>
            <a:r>
              <a:t>Testing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9601200" y="2798064"/>
            <a:ext cx="411480" cy="0"/>
          </a:xfrm>
          <a:prstGeom prst="line">
            <a:avLst/>
          </a:prstGeom>
          <a:ln w="19050">
            <a:solidFill>
              <a:srgbClr val="2D6C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10058400" y="2468880"/>
            <a:ext cx="1417320" cy="658368"/>
          </a:xfrm>
          <a:prstGeom prst="roundRect">
            <a:avLst/>
          </a:prstGeom>
          <a:solidFill>
            <a:srgbClr val="E8F0FF"/>
          </a:solidFill>
          <a:ln>
            <a:solidFill>
              <a:srgbClr val="2D6C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0058400" y="2679192"/>
            <a:ext cx="141732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2D6CDF"/>
                </a:solidFill>
                <a:latin typeface="Aptos"/>
              </a:defRPr>
            </a:pPr>
            <a:r>
              <a:t>Deploy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731520" y="3703320"/>
            <a:ext cx="3383280" cy="1508760"/>
          </a:xfrm>
          <a:prstGeom prst="roundRect">
            <a:avLst/>
          </a:prstGeom>
          <a:solidFill>
            <a:srgbClr val="E7F8E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731520" y="3703320"/>
            <a:ext cx="64008" cy="1508760"/>
          </a:xfrm>
          <a:prstGeom prst="rect">
            <a:avLst/>
          </a:prstGeom>
          <a:solidFill>
            <a:srgbClr val="36AA7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32688" y="3867911"/>
            <a:ext cx="3017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14233D"/>
                </a:solidFill>
                <a:latin typeface="Aptos"/>
              </a:defRPr>
            </a:pPr>
            <a:r>
              <a:t>👍 Kelebihan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32688" y="4270248"/>
            <a:ext cx="3017520" cy="822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B38"/>
                </a:solidFill>
                <a:latin typeface="Aptos"/>
              </a:defRPr>
            </a:pPr>
            <a:r>
              <a:t>Sederhana • terstruktur • dokumentasi jelas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4389120" y="3703320"/>
            <a:ext cx="3383280" cy="1508760"/>
          </a:xfrm>
          <a:prstGeom prst="roundRect">
            <a:avLst/>
          </a:prstGeom>
          <a:solidFill>
            <a:srgbClr val="FCEAEA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4389120" y="3703320"/>
            <a:ext cx="64008" cy="1508760"/>
          </a:xfrm>
          <a:prstGeom prst="rect">
            <a:avLst/>
          </a:prstGeom>
          <a:solidFill>
            <a:srgbClr val="DE52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4590288" y="3867911"/>
            <a:ext cx="3017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14233D"/>
                </a:solidFill>
                <a:latin typeface="Aptos"/>
              </a:defRPr>
            </a:pPr>
            <a:r>
              <a:t>👎 Kekurangan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590288" y="4270248"/>
            <a:ext cx="3017520" cy="822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B38"/>
                </a:solidFill>
                <a:latin typeface="Aptos"/>
              </a:defRPr>
            </a:pPr>
            <a:r>
              <a:t>Sulit menerima perubahan di tengah proses.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046720" y="3703320"/>
            <a:ext cx="3383280" cy="1508760"/>
          </a:xfrm>
          <a:prstGeom prst="roundRect">
            <a:avLst/>
          </a:prstGeom>
          <a:solidFill>
            <a:srgbClr val="FFF4E1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8046720" y="3703320"/>
            <a:ext cx="64008" cy="1508760"/>
          </a:xfrm>
          <a:prstGeom prst="rect">
            <a:avLst/>
          </a:prstGeom>
          <a:solidFill>
            <a:srgbClr val="F49D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8247888" y="3867911"/>
            <a:ext cx="3017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14233D"/>
                </a:solidFill>
                <a:latin typeface="Aptos"/>
              </a:defRPr>
            </a:pPr>
            <a:r>
              <a:t>🎯 Cocok untuk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247888" y="4270248"/>
            <a:ext cx="3017520" cy="822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B38"/>
                </a:solidFill>
                <a:latin typeface="Aptos"/>
              </a:defRPr>
            </a:pPr>
            <a:r>
              <a:t>Kebutuhan stabil dan sudah jelas sejak awal.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0881360" y="6446520"/>
            <a:ext cx="685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626D7D"/>
                </a:solidFill>
                <a:latin typeface="Aptos"/>
              </a:defRPr>
            </a:pPr>
            <a: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26B4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94360" y="438912"/>
            <a:ext cx="109728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700" b="1">
                <a:solidFill>
                  <a:srgbClr val="14233D"/>
                </a:solidFill>
                <a:latin typeface="Aptos Display"/>
              </a:defRPr>
            </a:pPr>
            <a:r>
              <a:t>02 • V-MODEL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2648" y="987552"/>
            <a:ext cx="107899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50">
                <a:solidFill>
                  <a:srgbClr val="626D7D"/>
                </a:solidFill>
                <a:latin typeface="Aptos"/>
              </a:defRPr>
            </a:pPr>
            <a:r>
              <a:t>Pengembangan dan pengujian dirancang berpasangan.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22960" y="1417320"/>
            <a:ext cx="2834640" cy="621792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822960" y="1417320"/>
            <a:ext cx="64008" cy="621792"/>
          </a:xfrm>
          <a:prstGeom prst="rect">
            <a:avLst/>
          </a:prstGeom>
          <a:solidFill>
            <a:srgbClr val="26B4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24128" y="1581912"/>
            <a:ext cx="2468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4233D"/>
                </a:solidFill>
                <a:latin typeface="Aptos"/>
              </a:defRPr>
            </a:pPr>
            <a:r>
              <a:t>Requirement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549640" y="1417320"/>
            <a:ext cx="2834640" cy="621792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8549640" y="1417320"/>
            <a:ext cx="64008" cy="621792"/>
          </a:xfrm>
          <a:prstGeom prst="rect">
            <a:avLst/>
          </a:prstGeom>
          <a:solidFill>
            <a:srgbClr val="DE52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750808" y="1581912"/>
            <a:ext cx="2468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4233D"/>
                </a:solidFill>
                <a:latin typeface="Aptos"/>
              </a:defRPr>
            </a:pPr>
            <a:r>
              <a:t>Acceptance Test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3703320" y="1728216"/>
            <a:ext cx="4480559" cy="0"/>
          </a:xfrm>
          <a:prstGeom prst="line">
            <a:avLst/>
          </a:prstGeom>
          <a:ln w="15240">
            <a:solidFill>
              <a:srgbClr val="BEC6D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822960" y="2331720"/>
            <a:ext cx="2834640" cy="621792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22960" y="2331720"/>
            <a:ext cx="64008" cy="621792"/>
          </a:xfrm>
          <a:prstGeom prst="rect">
            <a:avLst/>
          </a:prstGeom>
          <a:solidFill>
            <a:srgbClr val="26B4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24128" y="2496312"/>
            <a:ext cx="2468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4233D"/>
                </a:solidFill>
                <a:latin typeface="Aptos"/>
              </a:defRPr>
            </a:pPr>
            <a:r>
              <a:t>System Design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549640" y="2331720"/>
            <a:ext cx="2834640" cy="621792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8549640" y="2331720"/>
            <a:ext cx="64008" cy="621792"/>
          </a:xfrm>
          <a:prstGeom prst="rect">
            <a:avLst/>
          </a:prstGeom>
          <a:solidFill>
            <a:srgbClr val="DE52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750808" y="2496312"/>
            <a:ext cx="2468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4233D"/>
                </a:solidFill>
                <a:latin typeface="Aptos"/>
              </a:defRPr>
            </a:pPr>
            <a:r>
              <a:t>System Test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3703320" y="2642615"/>
            <a:ext cx="4480559" cy="0"/>
          </a:xfrm>
          <a:prstGeom prst="line">
            <a:avLst/>
          </a:prstGeom>
          <a:ln w="15240">
            <a:solidFill>
              <a:srgbClr val="BEC6D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822960" y="3246120"/>
            <a:ext cx="2834640" cy="621792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822960" y="3246120"/>
            <a:ext cx="64008" cy="621792"/>
          </a:xfrm>
          <a:prstGeom prst="rect">
            <a:avLst/>
          </a:prstGeom>
          <a:solidFill>
            <a:srgbClr val="26B4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24128" y="3410712"/>
            <a:ext cx="2468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4233D"/>
                </a:solidFill>
                <a:latin typeface="Aptos"/>
              </a:defRPr>
            </a:pPr>
            <a:r>
              <a:t>Architecture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549640" y="3246120"/>
            <a:ext cx="2834640" cy="621792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8549640" y="3246120"/>
            <a:ext cx="64008" cy="621792"/>
          </a:xfrm>
          <a:prstGeom prst="rect">
            <a:avLst/>
          </a:prstGeom>
          <a:solidFill>
            <a:srgbClr val="DE52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8750808" y="3410712"/>
            <a:ext cx="2468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4233D"/>
                </a:solidFill>
                <a:latin typeface="Aptos"/>
              </a:defRPr>
            </a:pPr>
            <a:r>
              <a:t>Integration Test</a:t>
            </a:r>
          </a:p>
        </p:txBody>
      </p:sp>
      <p:cxnSp>
        <p:nvCxnSpPr>
          <p:cNvPr id="26" name="Connector 25"/>
          <p:cNvCxnSpPr/>
          <p:nvPr/>
        </p:nvCxnSpPr>
        <p:spPr>
          <a:xfrm>
            <a:off x="3703320" y="3557015"/>
            <a:ext cx="4480559" cy="0"/>
          </a:xfrm>
          <a:prstGeom prst="line">
            <a:avLst/>
          </a:prstGeom>
          <a:ln w="15240">
            <a:solidFill>
              <a:srgbClr val="BEC6D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822960" y="4160520"/>
            <a:ext cx="2834640" cy="621792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822960" y="4160520"/>
            <a:ext cx="64008" cy="621792"/>
          </a:xfrm>
          <a:prstGeom prst="rect">
            <a:avLst/>
          </a:prstGeom>
          <a:solidFill>
            <a:srgbClr val="26B4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1024128" y="4325112"/>
            <a:ext cx="2468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4233D"/>
                </a:solidFill>
                <a:latin typeface="Aptos"/>
              </a:defRPr>
            </a:pPr>
            <a:r>
              <a:t>Module Design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549640" y="4160520"/>
            <a:ext cx="2834640" cy="621792"/>
          </a:xfrm>
          <a:prstGeom prst="roundRect">
            <a:avLst/>
          </a:prstGeom>
          <a:solidFill>
            <a:srgbClr val="FFFFF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8549640" y="4160520"/>
            <a:ext cx="64008" cy="621792"/>
          </a:xfrm>
          <a:prstGeom prst="rect">
            <a:avLst/>
          </a:prstGeom>
          <a:solidFill>
            <a:srgbClr val="DE52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8750808" y="4325112"/>
            <a:ext cx="2468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14233D"/>
                </a:solidFill>
                <a:latin typeface="Aptos"/>
              </a:defRPr>
            </a:pPr>
            <a:r>
              <a:t>Unit Test</a:t>
            </a:r>
          </a:p>
        </p:txBody>
      </p:sp>
      <p:cxnSp>
        <p:nvCxnSpPr>
          <p:cNvPr id="33" name="Connector 32"/>
          <p:cNvCxnSpPr/>
          <p:nvPr/>
        </p:nvCxnSpPr>
        <p:spPr>
          <a:xfrm>
            <a:off x="3703320" y="4471416"/>
            <a:ext cx="4480559" cy="0"/>
          </a:xfrm>
          <a:prstGeom prst="line">
            <a:avLst/>
          </a:prstGeom>
          <a:ln w="15240">
            <a:solidFill>
              <a:srgbClr val="BEC6D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983480" y="5029200"/>
            <a:ext cx="21945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14233D"/>
                </a:solidFill>
                <a:latin typeface="Aptos"/>
              </a:defRPr>
            </a:pPr>
            <a:r>
              <a:t>CODING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4160520" y="5715000"/>
            <a:ext cx="3840480" cy="347472"/>
          </a:xfrm>
          <a:prstGeom prst="roundRect">
            <a:avLst/>
          </a:prstGeom>
          <a:solidFill>
            <a:srgbClr val="FCEA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4160520" y="5742432"/>
            <a:ext cx="384048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DE5252"/>
                </a:solidFill>
                <a:latin typeface="Aptos"/>
              </a:defRPr>
            </a:pPr>
            <a:r>
              <a:t>Fokus: kualitas &amp; testing sejak awal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0881360" y="6446520"/>
            <a:ext cx="685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626D7D"/>
                </a:solidFill>
                <a:latin typeface="Aptos"/>
              </a:defRPr>
            </a:pPr>
            <a: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9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7E5BB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94360" y="438912"/>
            <a:ext cx="109728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700" b="1">
                <a:solidFill>
                  <a:srgbClr val="14233D"/>
                </a:solidFill>
                <a:latin typeface="Aptos Display"/>
              </a:defRPr>
            </a:pPr>
            <a:r>
              <a:t>03–04 • ITERATIVE &amp; INCREMENTAL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2648" y="987552"/>
            <a:ext cx="10789920" cy="384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50">
                <a:solidFill>
                  <a:srgbClr val="626D7D"/>
                </a:solidFill>
                <a:latin typeface="Aptos"/>
              </a:defRPr>
            </a:pPr>
            <a:r>
              <a:t>Sama-sama bertahap, tetapi fokusnya berbeda.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85800" y="1508760"/>
            <a:ext cx="5212080" cy="3566160"/>
          </a:xfrm>
          <a:prstGeom prst="roundRect">
            <a:avLst/>
          </a:prstGeom>
          <a:solidFill>
            <a:srgbClr val="F1EBFA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685800" y="1508760"/>
            <a:ext cx="64008" cy="3566160"/>
          </a:xfrm>
          <a:prstGeom prst="rect">
            <a:avLst/>
          </a:prstGeom>
          <a:solidFill>
            <a:srgbClr val="7E5BB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86968" y="1673351"/>
            <a:ext cx="48463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14233D"/>
                </a:solidFill>
                <a:latin typeface="Aptos"/>
              </a:defRPr>
            </a:pPr>
            <a:r>
              <a:t>03 • ITERATIVE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86968" y="2075688"/>
            <a:ext cx="4846320" cy="2880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232B38"/>
                </a:solidFill>
                <a:latin typeface="Aptos"/>
              </a:defRPr>
            </a:pPr>
            <a:r>
              <a:t>Fokus: mengulang dan memperbaiki.</a:t>
            </a:r>
            <a:br/>
            <a:br/>
            <a:r>
              <a:t>Versi 1 → Evaluasi → Versi 2 → Evaluasi → Versi 3</a:t>
            </a:r>
            <a:br/>
            <a:br/>
            <a:r>
              <a:t>Contoh: login → login + dashboard → perbaikan UI.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263640" y="1508760"/>
            <a:ext cx="5212080" cy="3566160"/>
          </a:xfrm>
          <a:prstGeom prst="roundRect">
            <a:avLst/>
          </a:prstGeom>
          <a:solidFill>
            <a:srgbClr val="E7F8EF"/>
          </a:solidFill>
          <a:ln>
            <a:solidFill>
              <a:srgbClr val="DCE1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6263640" y="1508760"/>
            <a:ext cx="64008" cy="3566160"/>
          </a:xfrm>
          <a:prstGeom prst="rect">
            <a:avLst/>
          </a:prstGeom>
          <a:solidFill>
            <a:srgbClr val="36AA7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64807" y="1673351"/>
            <a:ext cx="48463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14233D"/>
                </a:solidFill>
                <a:latin typeface="Aptos"/>
              </a:defRPr>
            </a:pPr>
            <a:r>
              <a:t>04 • INCREMENTAL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64807" y="2075688"/>
            <a:ext cx="4846320" cy="2880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232B38"/>
                </a:solidFill>
                <a:latin typeface="Aptos"/>
              </a:defRPr>
            </a:pPr>
            <a:r>
              <a:t>Fokus: menambah bagian/fitur.</a:t>
            </a:r>
            <a:br/>
            <a:br/>
            <a:r>
              <a:t>Increment 1: Login</a:t>
            </a:r>
            <a:br/>
            <a:r>
              <a:t>Increment 2: + Data Siswa</a:t>
            </a:r>
            <a:br/>
            <a:r>
              <a:t>Increment 3: + Nilai</a:t>
            </a:r>
            <a:br/>
            <a:r>
              <a:t>Increment 4: + Laporan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1600200" y="5440680"/>
            <a:ext cx="3291840" cy="347472"/>
          </a:xfrm>
          <a:prstGeom prst="roundRect">
            <a:avLst/>
          </a:prstGeom>
          <a:solidFill>
            <a:srgbClr val="F1EB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600200" y="5468112"/>
            <a:ext cx="329184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7E5BB9"/>
                </a:solidFill>
                <a:latin typeface="Aptos"/>
              </a:defRPr>
            </a:pPr>
            <a:r>
              <a:t>Iterative = ulang &amp; perbaiki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132320" y="5440680"/>
            <a:ext cx="3383280" cy="347472"/>
          </a:xfrm>
          <a:prstGeom prst="roundRect">
            <a:avLst/>
          </a:prstGeom>
          <a:solidFill>
            <a:srgbClr val="E7F8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132320" y="5468112"/>
            <a:ext cx="338328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36AA71"/>
                </a:solidFill>
                <a:latin typeface="Aptos"/>
              </a:defRPr>
            </a:pPr>
            <a:r>
              <a:t>Incremental = tambah bagian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881360" y="6446520"/>
            <a:ext cx="685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900">
                <a:solidFill>
                  <a:srgbClr val="626D7D"/>
                </a:solidFill>
                <a:latin typeface="Aptos"/>
              </a:defRPr>
            </a:pPr>
            <a: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